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40"/>
  </p:notesMasterIdLst>
  <p:handoutMasterIdLst>
    <p:handoutMasterId r:id="rId41"/>
  </p:handoutMasterIdLst>
  <p:sldIdLst>
    <p:sldId id="267" r:id="rId5"/>
    <p:sldId id="273" r:id="rId6"/>
    <p:sldId id="407" r:id="rId7"/>
    <p:sldId id="434" r:id="rId8"/>
    <p:sldId id="408" r:id="rId9"/>
    <p:sldId id="435" r:id="rId10"/>
    <p:sldId id="436" r:id="rId11"/>
    <p:sldId id="437" r:id="rId12"/>
    <p:sldId id="424" r:id="rId13"/>
    <p:sldId id="393" r:id="rId14"/>
    <p:sldId id="284" r:id="rId15"/>
    <p:sldId id="448" r:id="rId16"/>
    <p:sldId id="438" r:id="rId17"/>
    <p:sldId id="439" r:id="rId18"/>
    <p:sldId id="395" r:id="rId19"/>
    <p:sldId id="411" r:id="rId20"/>
    <p:sldId id="294" r:id="rId21"/>
    <p:sldId id="398" r:id="rId22"/>
    <p:sldId id="400" r:id="rId23"/>
    <p:sldId id="399" r:id="rId24"/>
    <p:sldId id="401" r:id="rId25"/>
    <p:sldId id="412" r:id="rId26"/>
    <p:sldId id="402" r:id="rId27"/>
    <p:sldId id="413" r:id="rId28"/>
    <p:sldId id="418" r:id="rId29"/>
    <p:sldId id="414" r:id="rId30"/>
    <p:sldId id="415" r:id="rId31"/>
    <p:sldId id="420" r:id="rId32"/>
    <p:sldId id="433" r:id="rId33"/>
    <p:sldId id="453" r:id="rId34"/>
    <p:sldId id="454" r:id="rId35"/>
    <p:sldId id="455" r:id="rId36"/>
    <p:sldId id="456" r:id="rId37"/>
    <p:sldId id="457" r:id="rId38"/>
    <p:sldId id="447" r:id="rId39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A3F8"/>
    <a:srgbClr val="10B0C0"/>
    <a:srgbClr val="FFFFFF"/>
    <a:srgbClr val="F8F8F8"/>
    <a:srgbClr val="BEF4FA"/>
    <a:srgbClr val="0F0634"/>
    <a:srgbClr val="06105A"/>
    <a:srgbClr val="00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 autoAdjust="0"/>
    <p:restoredTop sz="92369" autoAdjust="0"/>
  </p:normalViewPr>
  <p:slideViewPr>
    <p:cSldViewPr showGuides="1">
      <p:cViewPr varScale="1">
        <p:scale>
          <a:sx n="38" d="100"/>
          <a:sy n="38" d="100"/>
        </p:scale>
        <p:origin x="192" y="344"/>
      </p:cViewPr>
      <p:guideLst>
        <p:guide orient="horz" pos="3240"/>
        <p:guide pos="5759"/>
      </p:guideLst>
    </p:cSldViewPr>
  </p:slideViewPr>
  <p:outlineViewPr>
    <p:cViewPr>
      <p:scale>
        <a:sx n="33" d="100"/>
        <a:sy n="33" d="100"/>
      </p:scale>
      <p:origin x="0" y="14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1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 withou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3131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31657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3165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31657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32001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2216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925177" y="46298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958034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225609" y="462981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959777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58409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858841" y="511481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5611606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68476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42342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8143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576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30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6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5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7976000" y="1249736"/>
            <a:ext cx="7632300" cy="2320588"/>
            <a:chOff x="7976000" y="767136"/>
            <a:chExt cx="7632300" cy="2320588"/>
          </a:xfrm>
        </p:grpSpPr>
        <p:sp>
          <p:nvSpPr>
            <p:cNvPr id="52" name="円弧 51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2" idx="0"/>
            </p:cNvCxnSpPr>
            <p:nvPr userDrawn="1"/>
          </p:nvCxnSpPr>
          <p:spPr>
            <a:xfrm>
              <a:off x="9956746" y="1106978"/>
              <a:ext cx="565155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 flipH="1">
            <a:off x="520700" y="2712080"/>
            <a:ext cx="7012790" cy="2320588"/>
            <a:chOff x="7976000" y="767136"/>
            <a:chExt cx="7012790" cy="2320588"/>
          </a:xfrm>
        </p:grpSpPr>
        <p:sp>
          <p:nvSpPr>
            <p:cNvPr id="70" name="円弧 6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>
              <a:stCxn id="70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/>
          <p:cNvGrpSpPr/>
          <p:nvPr userDrawn="1"/>
        </p:nvGrpSpPr>
        <p:grpSpPr>
          <a:xfrm flipH="1">
            <a:off x="520700" y="5870763"/>
            <a:ext cx="7012790" cy="2320588"/>
            <a:chOff x="7976000" y="767136"/>
            <a:chExt cx="7012790" cy="2320588"/>
          </a:xfrm>
        </p:grpSpPr>
        <p:sp>
          <p:nvSpPr>
            <p:cNvPr id="77" name="円弧 76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/>
            <p:cNvCxnSpPr>
              <a:stCxn id="77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 userDrawn="1"/>
        </p:nvGrpSpPr>
        <p:grpSpPr>
          <a:xfrm flipH="1" flipV="1">
            <a:off x="2476500" y="7426333"/>
            <a:ext cx="7787490" cy="2320588"/>
            <a:chOff x="7976000" y="767136"/>
            <a:chExt cx="7787490" cy="2320588"/>
          </a:xfrm>
        </p:grpSpPr>
        <p:sp>
          <p:nvSpPr>
            <p:cNvPr id="80" name="円弧 7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/>
            <p:cNvCxnSpPr>
              <a:stCxn id="80" idx="0"/>
            </p:cNvCxnSpPr>
            <p:nvPr userDrawn="1"/>
          </p:nvCxnSpPr>
          <p:spPr>
            <a:xfrm flipV="1">
              <a:off x="9956746" y="1106978"/>
              <a:ext cx="58067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288949" y="803286"/>
            <a:ext cx="7809250" cy="8435669"/>
            <a:chOff x="4946954" y="348420"/>
            <a:chExt cx="8413408" cy="9088290"/>
          </a:xfrm>
        </p:grpSpPr>
        <p:sp>
          <p:nvSpPr>
            <p:cNvPr id="5" name="涙形 4"/>
            <p:cNvSpPr/>
            <p:nvPr userDrawn="1"/>
          </p:nvSpPr>
          <p:spPr>
            <a:xfrm rot="8100000">
              <a:off x="7680555" y="348420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 rot="4500000">
              <a:off x="4946954" y="188938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涙形 6"/>
            <p:cNvSpPr/>
            <p:nvPr userDrawn="1"/>
          </p:nvSpPr>
          <p:spPr>
            <a:xfrm rot="900000">
              <a:off x="4946954" y="499472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 userDrawn="1"/>
          </p:nvSpPr>
          <p:spPr>
            <a:xfrm rot="18900000">
              <a:off x="7703047" y="6512996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涙形 8"/>
            <p:cNvSpPr/>
            <p:nvPr userDrawn="1"/>
          </p:nvSpPr>
          <p:spPr>
            <a:xfrm rot="15300000">
              <a:off x="10436648" y="497203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 userDrawn="1"/>
          </p:nvSpPr>
          <p:spPr>
            <a:xfrm rot="11700000">
              <a:off x="10436648" y="186669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48249" y="1228065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095502" y="4789931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95502" y="4210502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95502" y="6628665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2950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14212397" y="-1371"/>
            <a:ext cx="4095455" cy="2350390"/>
            <a:chOff x="14212397" y="-1371"/>
            <a:chExt cx="4095455" cy="2350390"/>
          </a:xfrm>
        </p:grpSpPr>
        <p:sp>
          <p:nvSpPr>
            <p:cNvPr id="5" name="直角三角形 4"/>
            <p:cNvSpPr/>
            <p:nvPr userDrawn="1"/>
          </p:nvSpPr>
          <p:spPr>
            <a:xfrm rot="10800000">
              <a:off x="16421955" y="-1370"/>
              <a:ext cx="1864458" cy="2350389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直角三角形 6"/>
            <p:cNvSpPr/>
            <p:nvPr userDrawn="1"/>
          </p:nvSpPr>
          <p:spPr>
            <a:xfrm rot="10800000">
              <a:off x="14212397" y="-1371"/>
              <a:ext cx="4095455" cy="194951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  <a:tileRect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877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Balo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涙形 2"/>
          <p:cNvSpPr/>
          <p:nvPr userDrawn="1"/>
        </p:nvSpPr>
        <p:spPr>
          <a:xfrm rot="5226544">
            <a:off x="3944329" y="45165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涙形 3"/>
          <p:cNvSpPr/>
          <p:nvPr userDrawn="1"/>
        </p:nvSpPr>
        <p:spPr>
          <a:xfrm rot="11130698">
            <a:off x="11652523" y="88413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涙形 4"/>
          <p:cNvSpPr/>
          <p:nvPr userDrawn="1"/>
        </p:nvSpPr>
        <p:spPr>
          <a:xfrm rot="1800000">
            <a:off x="2633274" y="463338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14265780">
            <a:off x="12795332" y="5216238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195021" y="1038980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881748" y="5131093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1900997" y="1471462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043806" y="5803564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96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5572841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47684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753194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628037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1933548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808391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47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14212397" y="-1371"/>
            <a:ext cx="4095455" cy="2350390"/>
            <a:chOff x="14212397" y="-1371"/>
            <a:chExt cx="4095455" cy="2350390"/>
          </a:xfrm>
        </p:grpSpPr>
        <p:sp>
          <p:nvSpPr>
            <p:cNvPr id="5" name="直角三角形 4"/>
            <p:cNvSpPr/>
            <p:nvPr userDrawn="1"/>
          </p:nvSpPr>
          <p:spPr>
            <a:xfrm rot="10800000">
              <a:off x="16421955" y="-1370"/>
              <a:ext cx="1864458" cy="2350389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直角三角形 6"/>
            <p:cNvSpPr/>
            <p:nvPr userDrawn="1"/>
          </p:nvSpPr>
          <p:spPr>
            <a:xfrm rot="10800000">
              <a:off x="14212397" y="-1371"/>
              <a:ext cx="4095455" cy="194951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  <a:tileRect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37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20950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041205" y="2495277"/>
            <a:ext cx="6193030" cy="6193030"/>
            <a:chOff x="4450556" y="450850"/>
            <a:chExt cx="9385300" cy="9385300"/>
          </a:xfrm>
        </p:grpSpPr>
        <p:sp>
          <p:nvSpPr>
            <p:cNvPr id="32" name="円/楕円 31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円/楕円 32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163018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37861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343372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218215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3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53089" y="9553990"/>
            <a:ext cx="12980235" cy="58506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251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-2" y="2803240"/>
            <a:ext cx="18279220" cy="4899329"/>
          </a:xfrm>
          <a:custGeom>
            <a:avLst/>
            <a:gdLst/>
            <a:ahLst/>
            <a:cxnLst/>
            <a:rect l="l" t="t" r="r" b="b"/>
            <a:pathLst>
              <a:path w="18279220" h="4899329">
                <a:moveTo>
                  <a:pt x="5814596" y="4758098"/>
                </a:moveTo>
                <a:lnTo>
                  <a:pt x="18279220" y="4758098"/>
                </a:lnTo>
                <a:lnTo>
                  <a:pt x="18279220" y="4899329"/>
                </a:lnTo>
                <a:lnTo>
                  <a:pt x="5814596" y="4899329"/>
                </a:lnTo>
                <a:close/>
                <a:moveTo>
                  <a:pt x="12878622" y="0"/>
                </a:moveTo>
                <a:cubicBezTo>
                  <a:pt x="13571433" y="0"/>
                  <a:pt x="14134305" y="559284"/>
                  <a:pt x="14138736" y="1252080"/>
                </a:cubicBezTo>
                <a:cubicBezTo>
                  <a:pt x="14143162" y="1944076"/>
                  <a:pt x="13588778" y="2510006"/>
                  <a:pt x="12897140" y="2520026"/>
                </a:cubicBezTo>
                <a:lnTo>
                  <a:pt x="12897140" y="2520280"/>
                </a:lnTo>
                <a:lnTo>
                  <a:pt x="5798523" y="2520280"/>
                </a:lnTo>
                <a:lnTo>
                  <a:pt x="5798551" y="2522469"/>
                </a:lnTo>
                <a:cubicBezTo>
                  <a:pt x="5184591" y="2530323"/>
                  <a:pt x="4692121" y="3032335"/>
                  <a:pt x="4696048" y="3646333"/>
                </a:cubicBezTo>
                <a:cubicBezTo>
                  <a:pt x="4699975" y="4260331"/>
                  <a:pt x="5198827" y="4756002"/>
                  <a:pt x="5812837" y="4756002"/>
                </a:cubicBezTo>
                <a:lnTo>
                  <a:pt x="5812837" y="4899329"/>
                </a:lnTo>
                <a:cubicBezTo>
                  <a:pt x="5120026" y="4899329"/>
                  <a:pt x="4557154" y="4340045"/>
                  <a:pt x="4552723" y="3647249"/>
                </a:cubicBezTo>
                <a:cubicBezTo>
                  <a:pt x="4548296" y="2955081"/>
                  <a:pt x="5102957" y="2389041"/>
                  <a:pt x="5794836" y="2379271"/>
                </a:cubicBezTo>
                <a:lnTo>
                  <a:pt x="5794836" y="2379049"/>
                </a:lnTo>
                <a:lnTo>
                  <a:pt x="12892936" y="2379049"/>
                </a:lnTo>
                <a:lnTo>
                  <a:pt x="12892908" y="2376860"/>
                </a:lnTo>
                <a:cubicBezTo>
                  <a:pt x="13506868" y="2369006"/>
                  <a:pt x="13999338" y="1866994"/>
                  <a:pt x="13995411" y="1252996"/>
                </a:cubicBezTo>
                <a:cubicBezTo>
                  <a:pt x="13991484" y="638998"/>
                  <a:pt x="13492632" y="143327"/>
                  <a:pt x="12878622" y="143327"/>
                </a:cubicBezTo>
                <a:close/>
                <a:moveTo>
                  <a:pt x="0" y="0"/>
                </a:moveTo>
                <a:lnTo>
                  <a:pt x="12878621" y="0"/>
                </a:lnTo>
                <a:lnTo>
                  <a:pt x="12878621" y="135015"/>
                </a:lnTo>
                <a:lnTo>
                  <a:pt x="0" y="13501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16743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37693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73271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85784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606734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73271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468131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9593256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9802756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68130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62292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/楕円 51"/>
          <p:cNvSpPr/>
          <p:nvPr userDrawn="1"/>
        </p:nvSpPr>
        <p:spPr>
          <a:xfrm>
            <a:off x="774805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795755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2292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31333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円/楕円 55"/>
          <p:cNvSpPr/>
          <p:nvPr userDrawn="1"/>
        </p:nvSpPr>
        <p:spPr>
          <a:xfrm>
            <a:off x="1143846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164796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1333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4048752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5173877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5383377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4048751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086" y="7150492"/>
            <a:ext cx="4863492" cy="3136508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8473870"/>
            <a:ext cx="13753528" cy="118975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065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円/楕円 102"/>
          <p:cNvSpPr/>
          <p:nvPr userDrawn="1"/>
        </p:nvSpPr>
        <p:spPr>
          <a:xfrm>
            <a:off x="4023054" y="5726081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 userDrawn="1"/>
        </p:nvSpPr>
        <p:spPr>
          <a:xfrm>
            <a:off x="7872755" y="6385186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 userDrawn="1"/>
        </p:nvSpPr>
        <p:spPr>
          <a:xfrm>
            <a:off x="9482906" y="3818529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 userDrawn="1"/>
        </p:nvSpPr>
        <p:spPr>
          <a:xfrm>
            <a:off x="11714086" y="5767828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 userDrawn="1"/>
        </p:nvSpPr>
        <p:spPr>
          <a:xfrm>
            <a:off x="5948968" y="4630257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 userDrawn="1"/>
        </p:nvSpPr>
        <p:spPr>
          <a:xfrm>
            <a:off x="5214551" y="2965622"/>
            <a:ext cx="853068" cy="1729946"/>
          </a:xfrm>
          <a:custGeom>
            <a:avLst/>
            <a:gdLst>
              <a:gd name="connsiteX0" fmla="*/ 803190 w 853068"/>
              <a:gd name="connsiteY0" fmla="*/ 2384854 h 2384854"/>
              <a:gd name="connsiteX1" fmla="*/ 766119 w 853068"/>
              <a:gd name="connsiteY1" fmla="*/ 877329 h 2384854"/>
              <a:gd name="connsiteX2" fmla="*/ 0 w 853068"/>
              <a:gd name="connsiteY2" fmla="*/ 0 h 238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068" h="2384854">
                <a:moveTo>
                  <a:pt x="803190" y="2384854"/>
                </a:moveTo>
                <a:cubicBezTo>
                  <a:pt x="851587" y="1829829"/>
                  <a:pt x="899984" y="1274805"/>
                  <a:pt x="766119" y="877329"/>
                </a:cubicBezTo>
                <a:cubicBezTo>
                  <a:pt x="632254" y="479853"/>
                  <a:pt x="316127" y="239926"/>
                  <a:pt x="0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 userDrawn="1"/>
        </p:nvSpPr>
        <p:spPr>
          <a:xfrm>
            <a:off x="9564130" y="2323070"/>
            <a:ext cx="1952367" cy="1544595"/>
          </a:xfrm>
          <a:custGeom>
            <a:avLst/>
            <a:gdLst>
              <a:gd name="connsiteX0" fmla="*/ 0 w 1952367"/>
              <a:gd name="connsiteY0" fmla="*/ 1544595 h 1544595"/>
              <a:gd name="connsiteX1" fmla="*/ 642551 w 1952367"/>
              <a:gd name="connsiteY1" fmla="*/ 308919 h 1544595"/>
              <a:gd name="connsiteX2" fmla="*/ 1952367 w 1952367"/>
              <a:gd name="connsiteY2" fmla="*/ 0 h 15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367" h="1544595">
                <a:moveTo>
                  <a:pt x="0" y="1544595"/>
                </a:moveTo>
                <a:cubicBezTo>
                  <a:pt x="158578" y="1055473"/>
                  <a:pt x="317157" y="566351"/>
                  <a:pt x="642551" y="308919"/>
                </a:cubicBezTo>
                <a:cubicBezTo>
                  <a:pt x="967945" y="51487"/>
                  <a:pt x="1460156" y="25743"/>
                  <a:pt x="1952367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 userDrawn="1"/>
        </p:nvSpPr>
        <p:spPr>
          <a:xfrm>
            <a:off x="1977081" y="5807676"/>
            <a:ext cx="2075935" cy="1359243"/>
          </a:xfrm>
          <a:custGeom>
            <a:avLst/>
            <a:gdLst>
              <a:gd name="connsiteX0" fmla="*/ 2075935 w 2075935"/>
              <a:gd name="connsiteY0" fmla="*/ 0 h 1359243"/>
              <a:gd name="connsiteX1" fmla="*/ 778476 w 2075935"/>
              <a:gd name="connsiteY1" fmla="*/ 358346 h 1359243"/>
              <a:gd name="connsiteX2" fmla="*/ 0 w 2075935"/>
              <a:gd name="connsiteY2" fmla="*/ 1359243 h 135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1359243">
                <a:moveTo>
                  <a:pt x="2075935" y="0"/>
                </a:moveTo>
                <a:cubicBezTo>
                  <a:pt x="1600200" y="65903"/>
                  <a:pt x="1124465" y="131806"/>
                  <a:pt x="778476" y="358346"/>
                </a:cubicBezTo>
                <a:cubicBezTo>
                  <a:pt x="432487" y="584886"/>
                  <a:pt x="216243" y="972064"/>
                  <a:pt x="0" y="1359243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 userDrawn="1"/>
        </p:nvSpPr>
        <p:spPr>
          <a:xfrm>
            <a:off x="7970108" y="6524368"/>
            <a:ext cx="1334530" cy="1075037"/>
          </a:xfrm>
          <a:custGeom>
            <a:avLst/>
            <a:gdLst>
              <a:gd name="connsiteX0" fmla="*/ 0 w 1334530"/>
              <a:gd name="connsiteY0" fmla="*/ 0 h 1075037"/>
              <a:gd name="connsiteX1" fmla="*/ 494270 w 1334530"/>
              <a:gd name="connsiteY1" fmla="*/ 790832 h 1075037"/>
              <a:gd name="connsiteX2" fmla="*/ 1334530 w 1334530"/>
              <a:gd name="connsiteY2" fmla="*/ 1075037 h 107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530" h="1075037">
                <a:moveTo>
                  <a:pt x="0" y="0"/>
                </a:moveTo>
                <a:cubicBezTo>
                  <a:pt x="135924" y="305829"/>
                  <a:pt x="271848" y="611659"/>
                  <a:pt x="494270" y="790832"/>
                </a:cubicBezTo>
                <a:cubicBezTo>
                  <a:pt x="716692" y="970005"/>
                  <a:pt x="1025611" y="1022521"/>
                  <a:pt x="1334530" y="1075037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 124"/>
          <p:cNvSpPr/>
          <p:nvPr userDrawn="1"/>
        </p:nvSpPr>
        <p:spPr>
          <a:xfrm>
            <a:off x="11813059" y="5075269"/>
            <a:ext cx="1223319" cy="757120"/>
          </a:xfrm>
          <a:custGeom>
            <a:avLst/>
            <a:gdLst>
              <a:gd name="connsiteX0" fmla="*/ 0 w 1223319"/>
              <a:gd name="connsiteY0" fmla="*/ 757120 h 757120"/>
              <a:gd name="connsiteX1" fmla="*/ 593125 w 1223319"/>
              <a:gd name="connsiteY1" fmla="*/ 114569 h 757120"/>
              <a:gd name="connsiteX2" fmla="*/ 1223319 w 1223319"/>
              <a:gd name="connsiteY2" fmla="*/ 3358 h 75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757120">
                <a:moveTo>
                  <a:pt x="0" y="757120"/>
                </a:moveTo>
                <a:cubicBezTo>
                  <a:pt x="194619" y="498658"/>
                  <a:pt x="389239" y="240196"/>
                  <a:pt x="593125" y="114569"/>
                </a:cubicBezTo>
                <a:cubicBezTo>
                  <a:pt x="797011" y="-11058"/>
                  <a:pt x="1010165" y="-3850"/>
                  <a:pt x="1223319" y="3358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807391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67432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807391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67432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807391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67432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94686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54727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94686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54727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94686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54727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83568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43609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83568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43609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83568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43609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65859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65859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65859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2629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9853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2629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9853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2629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9853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93255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16809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93255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16809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93255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16809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77249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200803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77249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200803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77249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200803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684623" y="2033869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363786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412236" y="212497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697601" y="1913757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152052" y="2856034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989737" y="3646262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62634" y="317278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22184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6"/>
            <a:ext cx="1770720" cy="51196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3" cy="5217046"/>
          </a:xfrm>
          <a:prstGeom prst="rect">
            <a:avLst/>
          </a:prstGeom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8191500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8509924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0"/>
          <a:stretch/>
        </p:blipFill>
        <p:spPr>
          <a:xfrm>
            <a:off x="5256213" y="7168725"/>
            <a:ext cx="7772400" cy="31182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80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4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17" name="円/楕円 16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26" name="円/楕円 25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円/楕円 26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15173518" y="64876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6088605"/>
            <a:ext cx="8682531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stCxn id="5" idx="4"/>
          </p:cNvCxnSpPr>
          <p:nvPr userDrawn="1"/>
        </p:nvCxnSpPr>
        <p:spPr>
          <a:xfrm flipH="1">
            <a:off x="9142412" y="1363080"/>
            <a:ext cx="1" cy="892392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43" name="円/楕円 42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3369287" y="2325331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6820092" y="373506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0285477" y="517522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13795867" y="661538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涙形 1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涙形 4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23" name="涙形 2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涙形 2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8" name="涙形 27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涙形 28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涙形 2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涙形 30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33" name="涙形 3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涙形 3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涙形 3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5089" y="147945"/>
            <a:ext cx="11116235" cy="1358729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190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0.xml"/><Relationship Id="rId4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72.xml"/><Relationship Id="rId5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54.xml"/><Relationship Id="rId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1.xml"/><Relationship Id="rId50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24.xml"/><Relationship Id="rId53" Type="http://schemas.openxmlformats.org/officeDocument/2006/relationships/slideLayout" Target="../slideLayouts/slideLayout125.xml"/><Relationship Id="rId54" Type="http://schemas.openxmlformats.org/officeDocument/2006/relationships/theme" Target="../theme/theme4.xml"/><Relationship Id="rId4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15.xml"/><Relationship Id="rId44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120.xml"/><Relationship Id="rId4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5" r:id="rId2"/>
    <p:sldLayoutId id="2147483733" r:id="rId3"/>
    <p:sldLayoutId id="2147483732" r:id="rId4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854" r:id="rId3"/>
    <p:sldLayoutId id="2147483809" r:id="rId4"/>
    <p:sldLayoutId id="2147483810" r:id="rId5"/>
    <p:sldLayoutId id="2147483831" r:id="rId6"/>
    <p:sldLayoutId id="2147483842" r:id="rId7"/>
    <p:sldLayoutId id="2147483829" r:id="rId8"/>
    <p:sldLayoutId id="2147483864" r:id="rId9"/>
    <p:sldLayoutId id="2147483862" r:id="rId10"/>
    <p:sldLayoutId id="2147483858" r:id="rId11"/>
    <p:sldLayoutId id="2147483859" r:id="rId12"/>
    <p:sldLayoutId id="2147483846" r:id="rId13"/>
    <p:sldLayoutId id="2147483847" r:id="rId14"/>
    <p:sldLayoutId id="2147483848" r:id="rId15"/>
    <p:sldLayoutId id="2147483860" r:id="rId16"/>
    <p:sldLayoutId id="2147483853" r:id="rId17"/>
    <p:sldLayoutId id="2147483871" r:id="rId18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852" r:id="rId3"/>
    <p:sldLayoutId id="2147483766" r:id="rId4"/>
    <p:sldLayoutId id="2147483760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41" r:id="rId19"/>
    <p:sldLayoutId id="2147483776" r:id="rId20"/>
    <p:sldLayoutId id="2147483778" r:id="rId21"/>
    <p:sldLayoutId id="2147483793" r:id="rId22"/>
    <p:sldLayoutId id="2147483791" r:id="rId23"/>
    <p:sldLayoutId id="2147483792" r:id="rId24"/>
    <p:sldLayoutId id="2147483808" r:id="rId25"/>
    <p:sldLayoutId id="2147483806" r:id="rId26"/>
    <p:sldLayoutId id="2147483845" r:id="rId27"/>
    <p:sldLayoutId id="2147483799" r:id="rId28"/>
    <p:sldLayoutId id="2147483800" r:id="rId29"/>
    <p:sldLayoutId id="2147483801" r:id="rId30"/>
    <p:sldLayoutId id="2147483802" r:id="rId31"/>
    <p:sldLayoutId id="2147483804" r:id="rId32"/>
    <p:sldLayoutId id="2147483805" r:id="rId33"/>
    <p:sldLayoutId id="2147483807" r:id="rId34"/>
    <p:sldLayoutId id="2147483811" r:id="rId35"/>
    <p:sldLayoutId id="2147483812" r:id="rId36"/>
    <p:sldLayoutId id="2147483819" r:id="rId37"/>
    <p:sldLayoutId id="2147483834" r:id="rId38"/>
    <p:sldLayoutId id="2147483820" r:id="rId39"/>
    <p:sldLayoutId id="2147483832" r:id="rId40"/>
    <p:sldLayoutId id="2147483833" r:id="rId41"/>
    <p:sldLayoutId id="2147483821" r:id="rId42"/>
    <p:sldLayoutId id="2147483840" r:id="rId43"/>
    <p:sldLayoutId id="2147483841" r:id="rId44"/>
    <p:sldLayoutId id="2147483850" r:id="rId45"/>
    <p:sldLayoutId id="2147483863" r:id="rId46"/>
    <p:sldLayoutId id="2147483828" r:id="rId47"/>
    <p:sldLayoutId id="2147483826" r:id="rId48"/>
    <p:sldLayoutId id="2147483830" r:id="rId49"/>
    <p:sldLayoutId id="2147483827" r:id="rId50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‹n.›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727" r:id="rId6"/>
    <p:sldLayoutId id="2147483746" r:id="rId7"/>
    <p:sldLayoutId id="2147483824" r:id="rId8"/>
    <p:sldLayoutId id="2147483747" r:id="rId9"/>
    <p:sldLayoutId id="2147483728" r:id="rId10"/>
    <p:sldLayoutId id="2147483729" r:id="rId11"/>
    <p:sldLayoutId id="2147483749" r:id="rId12"/>
    <p:sldLayoutId id="2147483754" r:id="rId13"/>
    <p:sldLayoutId id="2147483756" r:id="rId14"/>
    <p:sldLayoutId id="2147483757" r:id="rId15"/>
    <p:sldLayoutId id="2147483759" r:id="rId16"/>
    <p:sldLayoutId id="2147483761" r:id="rId17"/>
    <p:sldLayoutId id="2147483837" r:id="rId18"/>
    <p:sldLayoutId id="2147483762" r:id="rId19"/>
    <p:sldLayoutId id="2147483764" r:id="rId20"/>
    <p:sldLayoutId id="2147483773" r:id="rId21"/>
    <p:sldLayoutId id="2147483777" r:id="rId22"/>
    <p:sldLayoutId id="2147483775" r:id="rId23"/>
    <p:sldLayoutId id="2147483767" r:id="rId24"/>
    <p:sldLayoutId id="2147483763" r:id="rId25"/>
    <p:sldLayoutId id="2147483769" r:id="rId26"/>
    <p:sldLayoutId id="2147483816" r:id="rId27"/>
    <p:sldLayoutId id="2147483843" r:id="rId28"/>
    <p:sldLayoutId id="2147483770" r:id="rId29"/>
    <p:sldLayoutId id="2147483771" r:id="rId30"/>
    <p:sldLayoutId id="2147483774" r:id="rId31"/>
    <p:sldLayoutId id="2147483772" r:id="rId32"/>
    <p:sldLayoutId id="2147483779" r:id="rId33"/>
    <p:sldLayoutId id="2147483796" r:id="rId34"/>
    <p:sldLayoutId id="2147483797" r:id="rId35"/>
    <p:sldLayoutId id="2147483813" r:id="rId36"/>
    <p:sldLayoutId id="2147483794" r:id="rId37"/>
    <p:sldLayoutId id="2147483768" r:id="rId38"/>
    <p:sldLayoutId id="2147483795" r:id="rId39"/>
    <p:sldLayoutId id="2147483836" r:id="rId40"/>
    <p:sldLayoutId id="2147483803" r:id="rId41"/>
    <p:sldLayoutId id="2147483798" r:id="rId42"/>
    <p:sldLayoutId id="2147483814" r:id="rId43"/>
    <p:sldLayoutId id="2147483815" r:id="rId44"/>
    <p:sldLayoutId id="2147483825" r:id="rId45"/>
    <p:sldLayoutId id="2147483818" r:id="rId46"/>
    <p:sldLayoutId id="2147483835" r:id="rId47"/>
    <p:sldLayoutId id="2147483849" r:id="rId48"/>
    <p:sldLayoutId id="2147483839" r:id="rId49"/>
    <p:sldLayoutId id="2147483838" r:id="rId50"/>
    <p:sldLayoutId id="2147483865" r:id="rId51"/>
    <p:sldLayoutId id="2147483868" r:id="rId52"/>
    <p:sldLayoutId id="2147483873" r:id="rId5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3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Relationship Id="rId3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413" cy="10286107"/>
          </a:xfrm>
          <a:prstGeom prst="rect">
            <a:avLst/>
          </a:prstGeom>
        </p:spPr>
      </p:pic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TOP OF THE ROCK</a:t>
            </a:r>
            <a:endParaRPr kumimoji="1" lang="ja-JP" altLang="en-US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GROUP #5</a:t>
            </a:r>
            <a:endParaRPr kumimoji="1" lang="ja-JP" altLang="en-US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3612455" y="7978815"/>
            <a:ext cx="48150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Rasmus</a:t>
            </a:r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 Christensen</a:t>
            </a:r>
          </a:p>
          <a:p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Mikkel</a:t>
            </a:r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Johansen</a:t>
            </a:r>
            <a:endParaRPr lang="it-IT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Simone </a:t>
            </a:r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Patuelli</a:t>
            </a:r>
            <a:endParaRPr lang="it-IT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Simone Schiano</a:t>
            </a:r>
          </a:p>
        </p:txBody>
      </p:sp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3730230" y="8068825"/>
            <a:ext cx="10824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>
                <a:solidFill>
                  <a:srgbClr val="FFFFFF"/>
                </a:solidFill>
              </a:rPr>
              <a:t>BUSINESS APPROACH</a:t>
            </a:r>
            <a:endParaRPr lang="it-IT" sz="8000" dirty="0">
              <a:solidFill>
                <a:srgbClr val="FFFFFF"/>
              </a:solidFill>
            </a:endParaRPr>
          </a:p>
        </p:txBody>
      </p:sp>
      <p:pic>
        <p:nvPicPr>
          <p:cNvPr id="9" name="Graphic 8" descr="Money">
            <a:extLst>
              <a:ext uri="{FF2B5EF4-FFF2-40B4-BE49-F238E27FC236}">
                <a16:creationId xmlns="" xmlns:a16="http://schemas.microsoft.com/office/drawing/2014/main" id="{FB3364D3-AA6A-C64B-91F9-4DE5B81D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659" y="616649"/>
            <a:ext cx="4545505" cy="45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タイトル 22"/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TARGET GROUP</a:t>
            </a:r>
            <a:endParaRPr kumimoji="1" lang="ja-JP" altLang="en-US" dirty="0"/>
          </a:p>
        </p:txBody>
      </p:sp>
      <p:sp>
        <p:nvSpPr>
          <p:cNvPr id="47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" name="テキスト プレースホルダー 23"/>
          <p:cNvSpPr>
            <a:spLocks noGrp="1"/>
          </p:cNvSpPr>
          <p:nvPr>
            <p:ph type="body" sz="quarter" idx="15"/>
          </p:nvPr>
        </p:nvSpPr>
        <p:spPr>
          <a:xfrm>
            <a:off x="9008191" y="2758235"/>
            <a:ext cx="7110789" cy="166461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Around 60 million tourist in NY every year.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Around 2.5 million visiting Top of The Rock</a:t>
            </a:r>
          </a:p>
          <a:p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0" name="テキスト プレースホルダー 24"/>
          <p:cNvSpPr>
            <a:spLocks noGrp="1"/>
          </p:cNvSpPr>
          <p:nvPr>
            <p:ph type="body" sz="quarter" idx="16"/>
          </p:nvPr>
        </p:nvSpPr>
        <p:spPr>
          <a:xfrm>
            <a:off x="9009842" y="2030037"/>
            <a:ext cx="7109138" cy="773203"/>
          </a:xfrm>
        </p:spPr>
        <p:txBody>
          <a:bodyPr/>
          <a:lstStyle/>
          <a:p>
            <a:r>
              <a:rPr kumimoji="1" lang="en-US" altLang="ja-JP" sz="2500" dirty="0"/>
              <a:t>TOURIST</a:t>
            </a:r>
            <a:endParaRPr kumimoji="1" lang="ja-JP" altLang="en-US" sz="2500" dirty="0"/>
          </a:p>
          <a:p>
            <a:endParaRPr kumimoji="1" lang="ja-JP" altLang="en-US" dirty="0"/>
          </a:p>
        </p:txBody>
      </p:sp>
      <p:sp>
        <p:nvSpPr>
          <p:cNvPr id="51" name="テキスト プレースホルダー 26"/>
          <p:cNvSpPr>
            <a:spLocks noGrp="1"/>
          </p:cNvSpPr>
          <p:nvPr>
            <p:ph type="body" sz="quarter" idx="22"/>
          </p:nvPr>
        </p:nvSpPr>
        <p:spPr>
          <a:xfrm>
            <a:off x="9008191" y="5186381"/>
            <a:ext cx="7110789" cy="166461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“Must Do” experience in New York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Unique photos possibility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Knowledge of New York</a:t>
            </a:r>
          </a:p>
        </p:txBody>
      </p:sp>
      <p:sp>
        <p:nvSpPr>
          <p:cNvPr id="52" name="テキスト プレースホルダー 27"/>
          <p:cNvSpPr>
            <a:spLocks noGrp="1"/>
          </p:cNvSpPr>
          <p:nvPr>
            <p:ph type="body" sz="quarter" idx="23"/>
          </p:nvPr>
        </p:nvSpPr>
        <p:spPr>
          <a:xfrm>
            <a:off x="9009842" y="4458183"/>
            <a:ext cx="7109138" cy="773203"/>
          </a:xfrm>
        </p:spPr>
        <p:txBody>
          <a:bodyPr/>
          <a:lstStyle/>
          <a:p>
            <a:r>
              <a:rPr kumimoji="1" lang="it-IT" altLang="ja-JP" sz="2500" dirty="0"/>
              <a:t>OUR OFFER</a:t>
            </a:r>
            <a:endParaRPr kumimoji="1" lang="ja-JP" altLang="en-US" sz="2500" dirty="0"/>
          </a:p>
        </p:txBody>
      </p:sp>
      <p:sp>
        <p:nvSpPr>
          <p:cNvPr id="53" name="テキスト プレースホルダー 28"/>
          <p:cNvSpPr>
            <a:spLocks noGrp="1"/>
          </p:cNvSpPr>
          <p:nvPr>
            <p:ph type="body" sz="quarter" idx="25"/>
          </p:nvPr>
        </p:nvSpPr>
        <p:spPr>
          <a:xfrm>
            <a:off x="9008190" y="7611224"/>
            <a:ext cx="7110789" cy="1664618"/>
          </a:xfrm>
        </p:spPr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Making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each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visit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different</a:t>
            </a:r>
            <a:endParaRPr kumimoji="1" lang="en-US" altLang="ja-JP" dirty="0">
              <a:solidFill>
                <a:srgbClr val="000000"/>
              </a:solidFill>
            </a:endParaRPr>
          </a:p>
          <a:p>
            <a:r>
              <a:rPr kumimoji="1" lang="en-US" altLang="ja-JP" dirty="0">
                <a:solidFill>
                  <a:srgbClr val="000000"/>
                </a:solidFill>
              </a:rPr>
              <a:t>Unique features through the app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Make customers want to return</a:t>
            </a:r>
          </a:p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54" name="テキスト プレースホルダー 29"/>
          <p:cNvSpPr>
            <a:spLocks noGrp="1"/>
          </p:cNvSpPr>
          <p:nvPr>
            <p:ph type="body" sz="quarter" idx="26"/>
          </p:nvPr>
        </p:nvSpPr>
        <p:spPr>
          <a:xfrm>
            <a:off x="9009839" y="6837454"/>
            <a:ext cx="9609753" cy="818775"/>
          </a:xfrm>
        </p:spPr>
        <p:txBody>
          <a:bodyPr/>
          <a:lstStyle/>
          <a:p>
            <a:r>
              <a:rPr kumimoji="1" lang="en-US" altLang="ja-JP" sz="2500" dirty="0"/>
              <a:t>GETTING CUSTOMERS MORE INVOLVED</a:t>
            </a:r>
            <a:endParaRPr kumimoji="1" lang="ja-JP" altLang="en-US" sz="2500" dirty="0"/>
          </a:p>
        </p:txBody>
      </p:sp>
      <p:pic>
        <p:nvPicPr>
          <p:cNvPr id="55" name="図プレースホルダー 44">
            <a:extLst>
              <a:ext uri="{FF2B5EF4-FFF2-40B4-BE49-F238E27FC236}">
                <a16:creationId xmlns="" xmlns:a16="http://schemas.microsoft.com/office/drawing/2014/main" id="{F72A7409-93E6-3547-BEA3-749EE1DE3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8324" y="2030710"/>
            <a:ext cx="719138" cy="719137"/>
          </a:xfrm>
          <a:prstGeom prst="rect">
            <a:avLst/>
          </a:prstGeom>
        </p:spPr>
      </p:pic>
      <p:pic>
        <p:nvPicPr>
          <p:cNvPr id="56" name="図プレースホルダー 42">
            <a:extLst>
              <a:ext uri="{FF2B5EF4-FFF2-40B4-BE49-F238E27FC236}">
                <a16:creationId xmlns="" xmlns:a16="http://schemas.microsoft.com/office/drawing/2014/main" id="{0EDBDAF7-E969-6446-A0B8-9B84283C1F04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>
            <a:fillRect/>
          </a:stretch>
        </p:blipFill>
        <p:spPr>
          <a:xfrm>
            <a:off x="8378120" y="6890577"/>
            <a:ext cx="720080" cy="720080"/>
          </a:xfrm>
        </p:spPr>
      </p:pic>
      <p:pic>
        <p:nvPicPr>
          <p:cNvPr id="57" name="図プレースホルダー 43">
            <a:extLst>
              <a:ext uri="{FF2B5EF4-FFF2-40B4-BE49-F238E27FC236}">
                <a16:creationId xmlns="" xmlns:a16="http://schemas.microsoft.com/office/drawing/2014/main" id="{302D706D-3BDC-4F47-A366-389FD459F98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>
            <a:fillRect/>
          </a:stretch>
        </p:blipFill>
        <p:spPr>
          <a:xfrm>
            <a:off x="8378120" y="4460307"/>
            <a:ext cx="720080" cy="72008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="" xmlns:a16="http://schemas.microsoft.com/office/drawing/2014/main" id="{EDFE7C4E-BAA9-114E-AB84-89FA8C706E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38" b="39819"/>
          <a:stretch/>
        </p:blipFill>
        <p:spPr>
          <a:xfrm>
            <a:off x="1504724" y="3249551"/>
            <a:ext cx="5002853" cy="39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https://lh3.googleusercontent.com/yGeVS5J9PR2NeieV68wSBFJOtAOg_vMSEQlYsVn1oZzW3eWokhj9DdyyOVadMhpN_eEyraHidzrbMdwQFY44uErxjM_NJN1mHzAK18j9YCUHqU1PKfWWyveZiwZ2t-qYGSOPbpA4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>
            <a:fillRect/>
          </a:stretch>
        </p:blipFill>
        <p:spPr bwMode="auto">
          <a:xfrm>
            <a:off x="1897401" y="3230964"/>
            <a:ext cx="3459847" cy="346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4"/>
          <p:cNvSpPr>
            <a:spLocks noGrp="1"/>
          </p:cNvSpPr>
          <p:nvPr>
            <p:ph type="title"/>
          </p:nvPr>
        </p:nvSpPr>
        <p:spPr>
          <a:xfrm>
            <a:off x="7020780" y="144239"/>
            <a:ext cx="10351150" cy="1169564"/>
          </a:xfrm>
        </p:spPr>
        <p:txBody>
          <a:bodyPr/>
          <a:lstStyle/>
          <a:p>
            <a:r>
              <a:rPr kumimoji="1" lang="en-US" altLang="ja-JP" dirty="0"/>
              <a:t>MARCUS HERNANDO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World awareness</a:t>
            </a:r>
          </a:p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Photography</a:t>
            </a:r>
          </a:p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Social Media</a:t>
            </a:r>
          </a:p>
          <a:p>
            <a:pPr marL="342900" indent="-342900">
              <a:buFontTx/>
              <a:buChar char="-"/>
            </a:pP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6"/>
          </p:nvPr>
        </p:nvSpPr>
        <p:spPr>
          <a:xfrm>
            <a:off x="7613036" y="2893250"/>
            <a:ext cx="9541060" cy="773203"/>
          </a:xfrm>
        </p:spPr>
        <p:txBody>
          <a:bodyPr/>
          <a:lstStyle/>
          <a:p>
            <a:r>
              <a:rPr kumimoji="1" lang="en-US" altLang="ja-JP" sz="2500" dirty="0">
                <a:solidFill>
                  <a:srgbClr val="10B0C0"/>
                </a:solidFill>
              </a:rPr>
              <a:t>INTERESTS:</a:t>
            </a:r>
            <a:endParaRPr kumimoji="1" lang="ja-JP" altLang="en-US" sz="2500" dirty="0">
              <a:solidFill>
                <a:srgbClr val="10B0C0"/>
              </a:solidFill>
            </a:endParaRP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Become manager of his division</a:t>
            </a:r>
          </a:p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Propose to his girlfriend</a:t>
            </a:r>
          </a:p>
          <a:p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8"/>
          </p:nvPr>
        </p:nvSpPr>
        <p:spPr>
          <a:xfrm>
            <a:off x="7598935" y="4663647"/>
            <a:ext cx="9541060" cy="773203"/>
          </a:xfrm>
        </p:spPr>
        <p:txBody>
          <a:bodyPr/>
          <a:lstStyle/>
          <a:p>
            <a:r>
              <a:rPr kumimoji="1" lang="en-US" altLang="ja-JP" sz="2500" dirty="0">
                <a:solidFill>
                  <a:srgbClr val="10B0C0"/>
                </a:solidFill>
              </a:rPr>
              <a:t>GOALS:</a:t>
            </a:r>
            <a:endParaRPr kumimoji="1" lang="ja-JP" altLang="en-US" sz="2500" dirty="0">
              <a:solidFill>
                <a:srgbClr val="10B0C0"/>
              </a:solidFill>
            </a:endParaRPr>
          </a:p>
        </p:txBody>
      </p:sp>
      <p:sp>
        <p:nvSpPr>
          <p:cNvPr id="32" name="円/楕円 31"/>
          <p:cNvSpPr/>
          <p:nvPr/>
        </p:nvSpPr>
        <p:spPr>
          <a:xfrm>
            <a:off x="8150033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パイ 32"/>
          <p:cNvSpPr/>
          <p:nvPr/>
        </p:nvSpPr>
        <p:spPr>
          <a:xfrm rot="16200000">
            <a:off x="8150450" y="6782834"/>
            <a:ext cx="1614049" cy="1614049"/>
          </a:xfrm>
          <a:prstGeom prst="pie">
            <a:avLst>
              <a:gd name="adj1" fmla="val 0"/>
              <a:gd name="adj2" fmla="val 16775696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円/楕円 33"/>
          <p:cNvSpPr/>
          <p:nvPr/>
        </p:nvSpPr>
        <p:spPr>
          <a:xfrm>
            <a:off x="8259896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07298" y="7405192"/>
            <a:ext cx="1300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AMBITION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37" name="円/楕円 36"/>
          <p:cNvSpPr/>
          <p:nvPr/>
        </p:nvSpPr>
        <p:spPr>
          <a:xfrm>
            <a:off x="10265438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パイ 37"/>
          <p:cNvSpPr/>
          <p:nvPr/>
        </p:nvSpPr>
        <p:spPr>
          <a:xfrm rot="16200000">
            <a:off x="10265855" y="6782834"/>
            <a:ext cx="1614049" cy="1614049"/>
          </a:xfrm>
          <a:prstGeom prst="pie">
            <a:avLst>
              <a:gd name="adj1" fmla="val 0"/>
              <a:gd name="adj2" fmla="val 14377941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円/楕円 38"/>
          <p:cNvSpPr/>
          <p:nvPr/>
        </p:nvSpPr>
        <p:spPr>
          <a:xfrm>
            <a:off x="10375301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0448351" y="7405191"/>
            <a:ext cx="12490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CHARISM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41" name="円/楕円 40"/>
          <p:cNvSpPr/>
          <p:nvPr/>
        </p:nvSpPr>
        <p:spPr>
          <a:xfrm>
            <a:off x="14496248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パイ 41"/>
          <p:cNvSpPr/>
          <p:nvPr/>
        </p:nvSpPr>
        <p:spPr>
          <a:xfrm rot="16200000">
            <a:off x="14496665" y="6782834"/>
            <a:ext cx="1614049" cy="1614049"/>
          </a:xfrm>
          <a:prstGeom prst="pie">
            <a:avLst>
              <a:gd name="adj1" fmla="val 0"/>
              <a:gd name="adj2" fmla="val 13286128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円/楕円 42"/>
          <p:cNvSpPr/>
          <p:nvPr/>
        </p:nvSpPr>
        <p:spPr>
          <a:xfrm>
            <a:off x="14606111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4638574" y="7405192"/>
            <a:ext cx="13302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INNOVATE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45" name="円/楕円 44"/>
          <p:cNvSpPr/>
          <p:nvPr/>
        </p:nvSpPr>
        <p:spPr>
          <a:xfrm>
            <a:off x="12380843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パイ 45"/>
          <p:cNvSpPr/>
          <p:nvPr/>
        </p:nvSpPr>
        <p:spPr>
          <a:xfrm rot="16200000">
            <a:off x="12361743" y="6782834"/>
            <a:ext cx="1614049" cy="1614049"/>
          </a:xfrm>
          <a:prstGeom prst="pie">
            <a:avLst>
              <a:gd name="adj1" fmla="val 0"/>
              <a:gd name="adj2" fmla="val 10467311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/>
          <p:cNvSpPr/>
          <p:nvPr/>
        </p:nvSpPr>
        <p:spPr>
          <a:xfrm>
            <a:off x="12490706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2736882" y="7266693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TEAM</a:t>
            </a:r>
          </a:p>
          <a:p>
            <a:pPr algn="ctr"/>
            <a:r>
              <a:rPr kumimoji="1" lang="en-US" altLang="ja-JP" sz="1800" dirty="0">
                <a:latin typeface="+mj-lt"/>
              </a:rPr>
              <a:t>WORK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="" xmlns:a16="http://schemas.microsoft.com/office/drawing/2014/main" id="{5D1E6E9A-2380-7648-8069-EE797ED71A67}"/>
              </a:ext>
            </a:extLst>
          </p:cNvPr>
          <p:cNvSpPr txBox="1"/>
          <p:nvPr/>
        </p:nvSpPr>
        <p:spPr>
          <a:xfrm>
            <a:off x="5761269" y="1440581"/>
            <a:ext cx="11803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</a:rPr>
              <a:t>Marcus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a </a:t>
            </a:r>
            <a:r>
              <a:rPr lang="it-IT" dirty="0" err="1">
                <a:solidFill>
                  <a:srgbClr val="000000"/>
                </a:solidFill>
              </a:rPr>
              <a:t>spanish</a:t>
            </a:r>
            <a:r>
              <a:rPr lang="it-IT" dirty="0">
                <a:solidFill>
                  <a:srgbClr val="000000"/>
                </a:solidFill>
              </a:rPr>
              <a:t> college graduate </a:t>
            </a:r>
            <a:r>
              <a:rPr lang="it-IT" dirty="0" err="1">
                <a:solidFill>
                  <a:srgbClr val="000000"/>
                </a:solidFill>
              </a:rPr>
              <a:t>who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32 </a:t>
            </a:r>
            <a:r>
              <a:rPr lang="it-IT" dirty="0" err="1">
                <a:solidFill>
                  <a:srgbClr val="000000"/>
                </a:solidFill>
              </a:rPr>
              <a:t>year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old</a:t>
            </a:r>
            <a:r>
              <a:rPr lang="it-IT" dirty="0">
                <a:solidFill>
                  <a:srgbClr val="000000"/>
                </a:solidFill>
              </a:rPr>
              <a:t>, and </a:t>
            </a:r>
            <a:r>
              <a:rPr lang="it-IT" dirty="0" err="1">
                <a:solidFill>
                  <a:srgbClr val="000000"/>
                </a:solidFill>
              </a:rPr>
              <a:t>visiting</a:t>
            </a:r>
            <a:r>
              <a:rPr lang="it-IT" dirty="0">
                <a:solidFill>
                  <a:srgbClr val="000000"/>
                </a:solidFill>
              </a:rPr>
              <a:t> NY for the first time with </a:t>
            </a:r>
            <a:r>
              <a:rPr lang="it-IT" dirty="0" err="1">
                <a:solidFill>
                  <a:srgbClr val="000000"/>
                </a:solidFill>
              </a:rPr>
              <a:t>his</a:t>
            </a:r>
            <a:r>
              <a:rPr lang="it-IT" dirty="0">
                <a:solidFill>
                  <a:srgbClr val="000000"/>
                </a:solidFill>
              </a:rPr>
              <a:t> girlfriend.</a:t>
            </a:r>
          </a:p>
        </p:txBody>
      </p:sp>
    </p:spTree>
    <p:extLst>
      <p:ext uri="{BB962C8B-B14F-4D97-AF65-F5344CB8AC3E}">
        <p14:creationId xmlns:p14="http://schemas.microsoft.com/office/powerpoint/2010/main" val="20460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THINKING HATS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" name="Picture 7">
            <a:extLst>
              <a:ext uri="{FF2B5EF4-FFF2-40B4-BE49-F238E27FC236}">
                <a16:creationId xmlns="" xmlns:a16="http://schemas.microsoft.com/office/drawing/2014/main" id="{3E5A03B2-CCCD-2745-B120-45CADD0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06" y="1484735"/>
            <a:ext cx="10531169" cy="86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CUSTOMER JOURNEY MAP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0A310476-D645-7145-93FD-14BF72418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5" t="12623" r="12440" b="1314"/>
          <a:stretch/>
        </p:blipFill>
        <p:spPr>
          <a:xfrm>
            <a:off x="2887511" y="1231805"/>
            <a:ext cx="11025483" cy="88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5" name="図プレースホルダー 3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9448" y="5567222"/>
            <a:ext cx="1485927" cy="1485927"/>
          </a:xfrm>
        </p:spPr>
      </p:pic>
      <p:sp>
        <p:nvSpPr>
          <p:cNvPr id="16" name="CasellaDiTesto 15"/>
          <p:cNvSpPr txBox="1"/>
          <p:nvPr/>
        </p:nvSpPr>
        <p:spPr>
          <a:xfrm>
            <a:off x="5227771" y="7888805"/>
            <a:ext cx="8146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FFFFFF"/>
                </a:solidFill>
              </a:rPr>
              <a:t>DATA  ANALYSIS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6" y="122278"/>
            <a:ext cx="8505945" cy="5471272"/>
          </a:xfrm>
          <a:prstGeom prst="rect">
            <a:avLst/>
          </a:prstGeom>
        </p:spPr>
      </p:pic>
      <p:pic>
        <p:nvPicPr>
          <p:cNvPr id="22" name="図プレースホルダー 3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8396" y="5646170"/>
            <a:ext cx="1328029" cy="1328029"/>
          </a:xfrm>
        </p:spPr>
      </p:pic>
    </p:spTree>
    <p:extLst>
      <p:ext uri="{BB962C8B-B14F-4D97-AF65-F5344CB8AC3E}">
        <p14:creationId xmlns:p14="http://schemas.microsoft.com/office/powerpoint/2010/main" val="5961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DATABASE CHOICE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Segnaposto numero diapositiva 2"/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1036"/>
            <a:ext cx="13086789" cy="341966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110" y="5131036"/>
            <a:ext cx="4185465" cy="418546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2766" flipV="1">
            <a:off x="11909691" y="6017584"/>
            <a:ext cx="1409543" cy="89240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18" y="1668823"/>
            <a:ext cx="9871545" cy="3159642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2572476" y="6640240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7" name="Ovale 16"/>
          <p:cNvSpPr/>
          <p:nvPr/>
        </p:nvSpPr>
        <p:spPr>
          <a:xfrm>
            <a:off x="2825727" y="6640240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8" name="Ovale 17"/>
          <p:cNvSpPr/>
          <p:nvPr/>
        </p:nvSpPr>
        <p:spPr>
          <a:xfrm>
            <a:off x="3085119" y="6642399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9" name="Ovale 18"/>
          <p:cNvSpPr/>
          <p:nvPr/>
        </p:nvSpPr>
        <p:spPr>
          <a:xfrm>
            <a:off x="3361779" y="6643564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5" name="Rettangolo 4">
            <a:extLst>
              <a:ext uri="{FF2B5EF4-FFF2-40B4-BE49-F238E27FC236}">
                <a16:creationId xmlns="" xmlns:a16="http://schemas.microsoft.com/office/drawing/2014/main" id="{056C8280-4CA0-1448-A3C4-CF12BB906792}"/>
              </a:ext>
            </a:extLst>
          </p:cNvPr>
          <p:cNvSpPr/>
          <p:nvPr/>
        </p:nvSpPr>
        <p:spPr>
          <a:xfrm>
            <a:off x="367231" y="6846227"/>
            <a:ext cx="1665185" cy="1312608"/>
          </a:xfrm>
          <a:prstGeom prst="rect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</p:spTree>
    <p:extLst>
      <p:ext uri="{BB962C8B-B14F-4D97-AF65-F5344CB8AC3E}">
        <p14:creationId xmlns:p14="http://schemas.microsoft.com/office/powerpoint/2010/main" val="5444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 ANALYSIS PROCESS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Manipulating data to extract useful features and Clustering 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PRE-PROCESSING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Going deep into the phase where we code and test our algorithm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IMPLEMENTATION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Explore and visualize the data for a better understanding of what we have.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EXPLORATION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Try to get the best from our algorithm through the choice of the best parameter.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TUNING</a:t>
            </a:r>
            <a:endParaRPr kumimoji="1" lang="ja-JP" altLang="en-US" dirty="0"/>
          </a:p>
        </p:txBody>
      </p:sp>
      <p:pic>
        <p:nvPicPr>
          <p:cNvPr id="3" name="図プレースホルダー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図プレースホルダー 12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図プレースホルダー 49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87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EXPLORATION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6" y="1322554"/>
            <a:ext cx="9546421" cy="69250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37" y="3024451"/>
            <a:ext cx="7812213" cy="486054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07291" y="8563880"/>
            <a:ext cx="8145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Distribution of </a:t>
            </a:r>
            <a:r>
              <a:rPr lang="it-IT" sz="2800" dirty="0" err="1">
                <a:solidFill>
                  <a:srgbClr val="000000"/>
                </a:solidFill>
              </a:rPr>
              <a:t>number</a:t>
            </a:r>
            <a:r>
              <a:rPr lang="it-IT" sz="2800" dirty="0">
                <a:solidFill>
                  <a:srgbClr val="000000"/>
                </a:solidFill>
              </a:rPr>
              <a:t> of </a:t>
            </a:r>
            <a:r>
              <a:rPr lang="it-IT" sz="2800" dirty="0" err="1">
                <a:solidFill>
                  <a:srgbClr val="000000"/>
                </a:solidFill>
              </a:rPr>
              <a:t>rentals</a:t>
            </a:r>
            <a:r>
              <a:rPr lang="it-IT" sz="2800" dirty="0">
                <a:solidFill>
                  <a:srgbClr val="000000"/>
                </a:solidFill>
              </a:rPr>
              <a:t> a </a:t>
            </a:r>
            <a:r>
              <a:rPr lang="it-IT" sz="2800" dirty="0" err="1">
                <a:solidFill>
                  <a:srgbClr val="000000"/>
                </a:solidFill>
              </a:rPr>
              <a:t>day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during</a:t>
            </a:r>
            <a:r>
              <a:rPr lang="it-IT" sz="2800" dirty="0">
                <a:solidFill>
                  <a:srgbClr val="000000"/>
                </a:solidFill>
              </a:rPr>
              <a:t> the </a:t>
            </a:r>
            <a:r>
              <a:rPr lang="it-IT" sz="2800" dirty="0" err="1">
                <a:solidFill>
                  <a:srgbClr val="000000"/>
                </a:solidFill>
              </a:rPr>
              <a:t>whole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period</a:t>
            </a:r>
            <a:r>
              <a:rPr lang="it-IT" sz="2800" dirty="0">
                <a:solidFill>
                  <a:srgbClr val="000000"/>
                </a:solidFill>
              </a:rPr>
              <a:t>, </a:t>
            </a:r>
            <a:r>
              <a:rPr lang="it-IT" sz="2800" dirty="0" err="1">
                <a:solidFill>
                  <a:srgbClr val="000000"/>
                </a:solidFill>
              </a:rPr>
              <a:t>colored</a:t>
            </a:r>
            <a:r>
              <a:rPr lang="it-IT" sz="2800" dirty="0">
                <a:solidFill>
                  <a:srgbClr val="000000"/>
                </a:solidFill>
              </a:rPr>
              <a:t> by </a:t>
            </a:r>
            <a:r>
              <a:rPr lang="it-IT" sz="2800" dirty="0" err="1">
                <a:solidFill>
                  <a:srgbClr val="000000"/>
                </a:solidFill>
              </a:rPr>
              <a:t>weather</a:t>
            </a:r>
            <a:endParaRPr lang="it-IT" sz="2800" dirty="0">
              <a:solidFill>
                <a:srgbClr val="00000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0763386" y="8563879"/>
            <a:ext cx="6827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Distribution and </a:t>
            </a:r>
            <a:r>
              <a:rPr lang="it-IT" sz="2800" dirty="0" err="1">
                <a:solidFill>
                  <a:srgbClr val="000000"/>
                </a:solidFill>
              </a:rPr>
              <a:t>Density</a:t>
            </a:r>
            <a:r>
              <a:rPr lang="it-IT" sz="2800" dirty="0">
                <a:solidFill>
                  <a:srgbClr val="000000"/>
                </a:solidFill>
              </a:rPr>
              <a:t> of </a:t>
            </a:r>
            <a:r>
              <a:rPr lang="it-IT" sz="2800" dirty="0" err="1">
                <a:solidFill>
                  <a:srgbClr val="000000"/>
                </a:solidFill>
              </a:rPr>
              <a:t>Numbers</a:t>
            </a:r>
            <a:r>
              <a:rPr lang="it-IT" sz="2800" dirty="0">
                <a:solidFill>
                  <a:srgbClr val="000000"/>
                </a:solidFill>
              </a:rPr>
              <a:t> of </a:t>
            </a:r>
            <a:r>
              <a:rPr lang="it-IT" sz="2800" dirty="0" err="1">
                <a:solidFill>
                  <a:srgbClr val="000000"/>
                </a:solidFill>
              </a:rPr>
              <a:t>rentals</a:t>
            </a:r>
            <a:r>
              <a:rPr lang="it-IT" sz="2800" dirty="0">
                <a:solidFill>
                  <a:srgbClr val="000000"/>
                </a:solidFill>
              </a:rPr>
              <a:t> with </a:t>
            </a:r>
            <a:r>
              <a:rPr lang="it-IT" sz="2800" dirty="0" err="1">
                <a:solidFill>
                  <a:srgbClr val="000000"/>
                </a:solidFill>
              </a:rPr>
              <a:t>boxplots</a:t>
            </a:r>
            <a:endParaRPr lang="it-IT" sz="2800" dirty="0">
              <a:solidFill>
                <a:srgbClr val="00000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="" xmlns:a16="http://schemas.microsoft.com/office/drawing/2014/main" id="{0623B3A1-322C-284E-BA2E-8AD6A724836B}"/>
              </a:ext>
            </a:extLst>
          </p:cNvPr>
          <p:cNvSpPr/>
          <p:nvPr/>
        </p:nvSpPr>
        <p:spPr>
          <a:xfrm>
            <a:off x="8198101" y="3883360"/>
            <a:ext cx="1580536" cy="2205245"/>
          </a:xfrm>
          <a:prstGeom prst="rect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5" name="CasellaDiTesto 4">
            <a:extLst>
              <a:ext uri="{FF2B5EF4-FFF2-40B4-BE49-F238E27FC236}">
                <a16:creationId xmlns="" xmlns:a16="http://schemas.microsoft.com/office/drawing/2014/main" id="{C069B690-26F7-934B-89A1-92352EB33FC6}"/>
              </a:ext>
            </a:extLst>
          </p:cNvPr>
          <p:cNvSpPr txBox="1"/>
          <p:nvPr/>
        </p:nvSpPr>
        <p:spPr>
          <a:xfrm>
            <a:off x="8982060" y="1923368"/>
            <a:ext cx="1890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rgbClr val="000000"/>
                </a:solidFill>
              </a:rPr>
              <a:t>sunny</a:t>
            </a:r>
            <a:endParaRPr lang="it-IT" sz="2000" dirty="0">
              <a:solidFill>
                <a:srgbClr val="000000"/>
              </a:solidFill>
            </a:endParaRPr>
          </a:p>
          <a:p>
            <a:endParaRPr lang="it-IT" sz="2000" dirty="0">
              <a:solidFill>
                <a:srgbClr val="000000"/>
              </a:solidFill>
            </a:endParaRPr>
          </a:p>
          <a:p>
            <a:r>
              <a:rPr lang="it-IT" sz="2000" dirty="0" err="1">
                <a:solidFill>
                  <a:srgbClr val="000000"/>
                </a:solidFill>
              </a:rPr>
              <a:t>cloudy</a:t>
            </a:r>
            <a:endParaRPr lang="it-IT" sz="2000" dirty="0">
              <a:solidFill>
                <a:srgbClr val="000000"/>
              </a:solidFill>
            </a:endParaRPr>
          </a:p>
          <a:p>
            <a:endParaRPr lang="it-IT" sz="2000" dirty="0">
              <a:solidFill>
                <a:srgbClr val="000000"/>
              </a:solidFill>
            </a:endParaRPr>
          </a:p>
          <a:p>
            <a:r>
              <a:rPr lang="it-IT" sz="2000" dirty="0" err="1">
                <a:solidFill>
                  <a:srgbClr val="000000"/>
                </a:solidFill>
              </a:rPr>
              <a:t>rainy</a:t>
            </a:r>
            <a:endParaRPr lang="it-IT" sz="2000" dirty="0">
              <a:solidFill>
                <a:srgbClr val="00000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="" xmlns:a16="http://schemas.microsoft.com/office/drawing/2014/main" id="{C40CF1E1-B05E-D74C-9C8D-349A74E12EEC}"/>
              </a:ext>
            </a:extLst>
          </p:cNvPr>
          <p:cNvSpPr/>
          <p:nvPr/>
        </p:nvSpPr>
        <p:spPr>
          <a:xfrm>
            <a:off x="8486795" y="2017699"/>
            <a:ext cx="349200" cy="348599"/>
          </a:xfrm>
          <a:prstGeom prst="ellipse">
            <a:avLst/>
          </a:prstGeom>
          <a:solidFill>
            <a:srgbClr val="0070C0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1" name="Ovale 10">
            <a:extLst>
              <a:ext uri="{FF2B5EF4-FFF2-40B4-BE49-F238E27FC236}">
                <a16:creationId xmlns="" xmlns:a16="http://schemas.microsoft.com/office/drawing/2014/main" id="{FA10F00B-DEA8-5242-B7DF-4FB013E5E2A9}"/>
              </a:ext>
            </a:extLst>
          </p:cNvPr>
          <p:cNvSpPr/>
          <p:nvPr/>
        </p:nvSpPr>
        <p:spPr>
          <a:xfrm>
            <a:off x="8486795" y="2619477"/>
            <a:ext cx="349200" cy="348599"/>
          </a:xfrm>
          <a:prstGeom prst="ellipse">
            <a:avLst/>
          </a:prstGeom>
          <a:solidFill>
            <a:schemeClr val="accent6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2" name="Ovale 11">
            <a:extLst>
              <a:ext uri="{FF2B5EF4-FFF2-40B4-BE49-F238E27FC236}">
                <a16:creationId xmlns="" xmlns:a16="http://schemas.microsoft.com/office/drawing/2014/main" id="{3F8B32B6-5FE5-3647-9299-711D1BC2B6E6}"/>
              </a:ext>
            </a:extLst>
          </p:cNvPr>
          <p:cNvSpPr/>
          <p:nvPr/>
        </p:nvSpPr>
        <p:spPr>
          <a:xfrm>
            <a:off x="8495742" y="3221255"/>
            <a:ext cx="349200" cy="348599"/>
          </a:xfrm>
          <a:prstGeom prst="ellipse">
            <a:avLst/>
          </a:prstGeom>
          <a:solidFill>
            <a:srgbClr val="00B050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3" name="CasellaDiTesto 12">
            <a:extLst>
              <a:ext uri="{FF2B5EF4-FFF2-40B4-BE49-F238E27FC236}">
                <a16:creationId xmlns="" xmlns:a16="http://schemas.microsoft.com/office/drawing/2014/main" id="{311328E4-8D0A-E44E-AD4F-D7D78223D969}"/>
              </a:ext>
            </a:extLst>
          </p:cNvPr>
          <p:cNvSpPr txBox="1"/>
          <p:nvPr/>
        </p:nvSpPr>
        <p:spPr>
          <a:xfrm>
            <a:off x="8333116" y="1538958"/>
            <a:ext cx="445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</a:rPr>
              <a:t>WEATHER LEGEND:</a:t>
            </a:r>
          </a:p>
        </p:txBody>
      </p:sp>
    </p:spTree>
    <p:extLst>
      <p:ext uri="{BB962C8B-B14F-4D97-AF65-F5344CB8AC3E}">
        <p14:creationId xmlns:p14="http://schemas.microsoft.com/office/powerpoint/2010/main" val="13117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EXPLORATION PT.2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60" y="1318075"/>
            <a:ext cx="9096861" cy="812370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7388011" y="9496040"/>
            <a:ext cx="8460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</a:rPr>
              <a:t>Correlation</a:t>
            </a:r>
            <a:r>
              <a:rPr lang="it-IT" sz="2800" dirty="0">
                <a:solidFill>
                  <a:srgbClr val="000000"/>
                </a:solidFill>
              </a:rPr>
              <a:t> Matrix</a:t>
            </a:r>
          </a:p>
          <a:p>
            <a:endParaRPr lang="it-IT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TIMELINE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pic>
        <p:nvPicPr>
          <p:cNvPr id="42" name="図プレースホルダー 4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テキスト プレースホルダー 3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lt"/>
              </a:rPr>
              <a:t>Top Of The Rock case.</a:t>
            </a:r>
            <a:endParaRPr kumimoji="1"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/>
              <a:t>ISSUES</a:t>
            </a:r>
            <a:endParaRPr kumimoji="1" lang="en-US" altLang="ja-JP" dirty="0"/>
          </a:p>
        </p:txBody>
      </p:sp>
      <p:pic>
        <p:nvPicPr>
          <p:cNvPr id="43" name="図プレースホルダー 42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テキスト プレースホルダー 3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Understanding current issues of the case.</a:t>
            </a:r>
          </a:p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1"/>
          </p:nvPr>
        </p:nvSpPr>
        <p:spPr>
          <a:xfrm>
            <a:off x="8108089" y="1588105"/>
            <a:ext cx="4005445" cy="645791"/>
          </a:xfrm>
        </p:spPr>
        <p:txBody>
          <a:bodyPr/>
          <a:lstStyle/>
          <a:p>
            <a:r>
              <a:rPr kumimoji="1" lang="en-US" altLang="ja-JP" dirty="0"/>
              <a:t>BUSINESS MODEL</a:t>
            </a:r>
          </a:p>
        </p:txBody>
      </p:sp>
      <p:pic>
        <p:nvPicPr>
          <p:cNvPr id="44" name="図プレースホルダー 43"/>
          <p:cNvPicPr>
            <a:picLocks noGrp="1" noChangeAspect="1"/>
          </p:cNvPicPr>
          <p:nvPr>
            <p:ph type="pic" sz="quarter" idx="3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82669" y="2601283"/>
            <a:ext cx="616114" cy="616114"/>
          </a:xfrm>
        </p:spPr>
      </p:pic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8468131" y="3523320"/>
            <a:ext cx="3285365" cy="1356366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Designing solutions using a user-centered approach.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DATA ANALISYS</a:t>
            </a:r>
            <a:endParaRPr kumimoji="1" lang="ja-JP" altLang="en-US" dirty="0"/>
          </a:p>
        </p:txBody>
      </p:sp>
      <p:pic>
        <p:nvPicPr>
          <p:cNvPr id="45" name="図プレースホルダー 44"/>
          <p:cNvPicPr>
            <a:picLocks noGrp="1" noChangeAspect="1"/>
          </p:cNvPicPr>
          <p:nvPr>
            <p:ph type="pic" sz="quarter" idx="3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9802754" y="2612119"/>
            <a:ext cx="616114" cy="616114"/>
          </a:xfrm>
        </p:spPr>
      </p:pic>
      <p:sp>
        <p:nvSpPr>
          <p:cNvPr id="37" name="テキスト プレースホルダー 3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lt"/>
              </a:rPr>
              <a:t>Prediction and forecast related to our problem.</a:t>
            </a:r>
            <a:endParaRPr kumimoji="1" lang="ja-JP" altLang="en-US" dirty="0">
              <a:solidFill>
                <a:srgbClr val="000000"/>
              </a:solidFill>
              <a:latin typeface="+mj-lt"/>
            </a:endParaRPr>
          </a:p>
          <a:p>
            <a:endParaRPr kumimoji="1"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7"/>
          </p:nvPr>
        </p:nvSpPr>
        <p:spPr>
          <a:xfrm>
            <a:off x="10335839" y="6246031"/>
            <a:ext cx="3285365" cy="668100"/>
          </a:xfrm>
        </p:spPr>
        <p:txBody>
          <a:bodyPr/>
          <a:lstStyle/>
          <a:p>
            <a:r>
              <a:rPr kumimoji="1" lang="en-US" altLang="ja-JP" dirty="0"/>
              <a:t>PROTOTYPES</a:t>
            </a:r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lt"/>
              </a:rPr>
              <a:t>VR application &amp; website.</a:t>
            </a:r>
            <a:endParaRPr kumimoji="1" lang="ja-JP" altLang="en-US" dirty="0">
              <a:solidFill>
                <a:srgbClr val="000000"/>
              </a:solidFill>
              <a:latin typeface="+mj-lt"/>
            </a:endParaRPr>
          </a:p>
          <a:p>
            <a:endParaRPr kumimoji="1"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kumimoji="1" lang="it-IT" altLang="ja-JP" dirty="0"/>
              <a:t>QUESTIONS</a:t>
            </a:r>
            <a:endParaRPr kumimoji="1" lang="ja-JP" altLang="en-US" dirty="0"/>
          </a:p>
        </p:txBody>
      </p:sp>
      <p:sp>
        <p:nvSpPr>
          <p:cNvPr id="41" name="テキスト プレースホルダー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it-IT" altLang="ja-JP" dirty="0"/>
          </a:p>
          <a:p>
            <a:endParaRPr kumimoji="1" lang="ja-JP" altLang="en-US" dirty="0"/>
          </a:p>
        </p:txBody>
      </p:sp>
      <p:pic>
        <p:nvPicPr>
          <p:cNvPr id="47" name="図プレースホルダー 49"/>
          <p:cNvPicPr>
            <a:picLocks noGrp="1" noChangeAspect="1"/>
          </p:cNvPicPr>
          <p:nvPr>
            <p:ph type="pic" sz="quarter" idx="41"/>
          </p:nvPr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11647961" y="7258975"/>
            <a:ext cx="616114" cy="616114"/>
          </a:xfrm>
        </p:spPr>
      </p:pic>
      <p:pic>
        <p:nvPicPr>
          <p:cNvPr id="25" name="図プレースホルダー 15"/>
          <p:cNvPicPr>
            <a:picLocks noGrp="1" noChangeAspect="1"/>
          </p:cNvPicPr>
          <p:nvPr>
            <p:ph type="pic" sz="quarter" idx="3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>
          <a:xfrm>
            <a:off x="7883066" y="7184916"/>
            <a:ext cx="713625" cy="713625"/>
          </a:xfrm>
        </p:spPr>
      </p:pic>
      <p:pic>
        <p:nvPicPr>
          <p:cNvPr id="26" name="図プレースホルダー 24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75754" y="7235588"/>
            <a:ext cx="653217" cy="653217"/>
          </a:xfrm>
        </p:spPr>
      </p:pic>
    </p:spTree>
    <p:extLst>
      <p:ext uri="{BB962C8B-B14F-4D97-AF65-F5344CB8AC3E}">
        <p14:creationId xmlns:p14="http://schemas.microsoft.com/office/powerpoint/2010/main" val="362880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PRE-PROCESSING- CLUSTERING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1" y="2128164"/>
            <a:ext cx="8730970" cy="664931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31" y="2125144"/>
            <a:ext cx="8609925" cy="647413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478021" y="9002793"/>
            <a:ext cx="657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+mj-lt"/>
              </a:rPr>
              <a:t>K </a:t>
            </a:r>
            <a:r>
              <a:rPr lang="mr-IN" sz="2800" dirty="0">
                <a:solidFill>
                  <a:srgbClr val="000000"/>
                </a:solidFill>
                <a:latin typeface="+mj-lt"/>
              </a:rPr>
              <a:t>–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Means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( 4 clusters )</a:t>
            </a:r>
          </a:p>
        </p:txBody>
      </p:sp>
    </p:spTree>
    <p:extLst>
      <p:ext uri="{BB962C8B-B14F-4D97-AF65-F5344CB8AC3E}">
        <p14:creationId xmlns:p14="http://schemas.microsoft.com/office/powerpoint/2010/main" val="11183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6757" y="192950"/>
            <a:ext cx="17146905" cy="1125125"/>
          </a:xfrm>
        </p:spPr>
        <p:txBody>
          <a:bodyPr/>
          <a:lstStyle/>
          <a:p>
            <a:r>
              <a:rPr lang="it-IT" sz="5000" dirty="0"/>
              <a:t>EVALUATING  CLUSTERING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1" y="2639100"/>
            <a:ext cx="7416800" cy="56388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698551" y="2520705"/>
            <a:ext cx="126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k = 2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5721053" y="5399302"/>
            <a:ext cx="121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k = 3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5698551" y="8428865"/>
            <a:ext cx="130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k = 4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="" xmlns:a16="http://schemas.microsoft.com/office/drawing/2014/main" id="{82622142-A4A0-DE4A-9041-F15FADE97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421" y="1417846"/>
            <a:ext cx="4320480" cy="8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2216" y="192950"/>
            <a:ext cx="16696855" cy="855095"/>
          </a:xfrm>
        </p:spPr>
        <p:txBody>
          <a:bodyPr/>
          <a:lstStyle/>
          <a:p>
            <a:r>
              <a:rPr lang="it-IT" sz="5000" dirty="0"/>
              <a:t>CLUSTERING PT.3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8" y="2446941"/>
            <a:ext cx="7200800" cy="604446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241744" y="8833910"/>
            <a:ext cx="4455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</a:rPr>
              <a:t>Adding</a:t>
            </a:r>
            <a:r>
              <a:rPr lang="it-IT" sz="2800" dirty="0">
                <a:solidFill>
                  <a:srgbClr val="000000"/>
                </a:solidFill>
              </a:rPr>
              <a:t> a </a:t>
            </a:r>
            <a:r>
              <a:rPr lang="it-IT" sz="2800" dirty="0" err="1">
                <a:solidFill>
                  <a:srgbClr val="000000"/>
                </a:solidFill>
              </a:rPr>
              <a:t>threshold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manually</a:t>
            </a:r>
            <a:endParaRPr lang="it-IT" sz="2800" dirty="0">
              <a:solidFill>
                <a:srgbClr val="000000"/>
              </a:solidFill>
            </a:endParaRPr>
          </a:p>
        </p:txBody>
      </p:sp>
      <p:cxnSp>
        <p:nvCxnSpPr>
          <p:cNvPr id="8" name="Connettore 1 7"/>
          <p:cNvCxnSpPr>
            <a:cxnSpLocks/>
          </p:cNvCxnSpPr>
          <p:nvPr/>
        </p:nvCxnSpPr>
        <p:spPr>
          <a:xfrm flipV="1">
            <a:off x="6082866" y="5098495"/>
            <a:ext cx="7515835" cy="1"/>
          </a:xfrm>
          <a:prstGeom prst="line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="" xmlns:a16="http://schemas.microsoft.com/office/drawing/2014/main" id="{6B132B7D-3CD5-C84A-B744-2E56CFE741BA}"/>
              </a:ext>
            </a:extLst>
          </p:cNvPr>
          <p:cNvSpPr txBox="1"/>
          <p:nvPr/>
        </p:nvSpPr>
        <p:spPr>
          <a:xfrm>
            <a:off x="13958741" y="4806107"/>
            <a:ext cx="225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</a:rPr>
              <a:t>N</a:t>
            </a:r>
            <a:r>
              <a:rPr lang="it-IT" dirty="0">
                <a:solidFill>
                  <a:srgbClr val="000000"/>
                </a:solidFill>
              </a:rPr>
              <a:t>=4700 </a:t>
            </a:r>
          </a:p>
        </p:txBody>
      </p:sp>
    </p:spTree>
    <p:extLst>
      <p:ext uri="{BB962C8B-B14F-4D97-AF65-F5344CB8AC3E}">
        <p14:creationId xmlns:p14="http://schemas.microsoft.com/office/powerpoint/2010/main" val="19095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1" r="518"/>
          <a:stretch/>
        </p:blipFill>
        <p:spPr>
          <a:xfrm>
            <a:off x="4057641" y="2173170"/>
            <a:ext cx="10330683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IMPLEMENTATION PT.2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06" y="1484810"/>
            <a:ext cx="10032475" cy="83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="" xmlns:a16="http://schemas.microsoft.com/office/drawing/2014/main" id="{365AF857-D58C-A14E-B0EF-3CE4F92BB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="" xmlns:a16="http://schemas.microsoft.com/office/drawing/2014/main" id="{EF7282F5-2EDC-124E-AF93-7031EEB565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7321" y="5467211"/>
            <a:ext cx="4312026" cy="1625815"/>
          </a:xfrm>
        </p:spPr>
        <p:txBody>
          <a:bodyPr/>
          <a:lstStyle/>
          <a:p>
            <a:r>
              <a:rPr lang="it-IT" sz="2600" dirty="0" err="1">
                <a:solidFill>
                  <a:srgbClr val="000000"/>
                </a:solidFill>
              </a:rPr>
              <a:t>R</a:t>
            </a:r>
            <a:r>
              <a:rPr lang="it-IT" sz="2600" dirty="0">
                <a:solidFill>
                  <a:srgbClr val="000000"/>
                </a:solidFill>
              </a:rPr>
              <a:t> </a:t>
            </a:r>
            <a:r>
              <a:rPr lang="it-IT" sz="2600" dirty="0" err="1">
                <a:solidFill>
                  <a:srgbClr val="000000"/>
                </a:solidFill>
              </a:rPr>
              <a:t>Squared</a:t>
            </a:r>
            <a:r>
              <a:rPr lang="it-IT" sz="2600" dirty="0">
                <a:solidFill>
                  <a:srgbClr val="000000"/>
                </a:solidFill>
              </a:rPr>
              <a:t> :  0.8158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="" xmlns:a16="http://schemas.microsoft.com/office/drawing/2014/main" id="{4F17FEB3-909F-FF4F-ADF8-665E434D4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7321" y="4925951"/>
            <a:ext cx="4312026" cy="645023"/>
          </a:xfrm>
        </p:spPr>
        <p:txBody>
          <a:bodyPr/>
          <a:lstStyle/>
          <a:p>
            <a:r>
              <a:rPr lang="it-IT" sz="3200" dirty="0"/>
              <a:t>Linear </a:t>
            </a:r>
            <a:r>
              <a:rPr lang="it-IT" sz="3200" dirty="0" err="1"/>
              <a:t>Regression</a:t>
            </a:r>
            <a:endParaRPr lang="it-IT" sz="3200" dirty="0"/>
          </a:p>
        </p:txBody>
      </p:sp>
      <p:sp>
        <p:nvSpPr>
          <p:cNvPr id="6" name="Segnaposto testo 5">
            <a:extLst>
              <a:ext uri="{FF2B5EF4-FFF2-40B4-BE49-F238E27FC236}">
                <a16:creationId xmlns="" xmlns:a16="http://schemas.microsoft.com/office/drawing/2014/main" id="{CA82A19C-1F0D-A54B-8DFA-16DA7F67BA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43006" y="3253290"/>
            <a:ext cx="4312026" cy="1625815"/>
          </a:xfrm>
        </p:spPr>
        <p:txBody>
          <a:bodyPr/>
          <a:lstStyle/>
          <a:p>
            <a:r>
              <a:rPr lang="it-IT" sz="2600" dirty="0" err="1">
                <a:solidFill>
                  <a:srgbClr val="000000"/>
                </a:solidFill>
              </a:rPr>
              <a:t>Accuracy</a:t>
            </a:r>
            <a:r>
              <a:rPr lang="it-IT" sz="2600" dirty="0">
                <a:solidFill>
                  <a:srgbClr val="000000"/>
                </a:solidFill>
              </a:rPr>
              <a:t>: 0.8797</a:t>
            </a:r>
          </a:p>
          <a:p>
            <a:endParaRPr lang="it-IT" sz="2600" dirty="0">
              <a:solidFill>
                <a:srgbClr val="000000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="" xmlns:a16="http://schemas.microsoft.com/office/drawing/2014/main" id="{3849AA79-6CF0-D744-9363-D6D5A0A590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25768" y="2800508"/>
            <a:ext cx="4312026" cy="645023"/>
          </a:xfrm>
        </p:spPr>
        <p:txBody>
          <a:bodyPr/>
          <a:lstStyle/>
          <a:p>
            <a:r>
              <a:rPr lang="it-IT" sz="3200" dirty="0"/>
              <a:t>K-</a:t>
            </a:r>
            <a:r>
              <a:rPr lang="it-IT" sz="3200" dirty="0" err="1"/>
              <a:t>Neighbors</a:t>
            </a:r>
            <a:endParaRPr lang="it-IT" sz="3200" dirty="0"/>
          </a:p>
        </p:txBody>
      </p:sp>
      <p:sp>
        <p:nvSpPr>
          <p:cNvPr id="8" name="Segnaposto testo 7">
            <a:extLst>
              <a:ext uri="{FF2B5EF4-FFF2-40B4-BE49-F238E27FC236}">
                <a16:creationId xmlns="" xmlns:a16="http://schemas.microsoft.com/office/drawing/2014/main" id="{63C857D1-08F3-1B4E-8576-ECBF2DF00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8081" y="7634286"/>
            <a:ext cx="4312026" cy="1625815"/>
          </a:xfrm>
        </p:spPr>
        <p:txBody>
          <a:bodyPr/>
          <a:lstStyle/>
          <a:p>
            <a:r>
              <a:rPr lang="it-IT" sz="2600" dirty="0" err="1">
                <a:solidFill>
                  <a:srgbClr val="000000"/>
                </a:solidFill>
              </a:rPr>
              <a:t>Accuracy</a:t>
            </a:r>
            <a:r>
              <a:rPr lang="it-IT" sz="2600" dirty="0">
                <a:solidFill>
                  <a:srgbClr val="000000"/>
                </a:solidFill>
              </a:rPr>
              <a:t>: 0.868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="" xmlns:a16="http://schemas.microsoft.com/office/drawing/2014/main" id="{63A6164E-735D-194D-927B-ACB91D196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18081" y="7093026"/>
            <a:ext cx="4312026" cy="645023"/>
          </a:xfrm>
        </p:spPr>
        <p:txBody>
          <a:bodyPr/>
          <a:lstStyle/>
          <a:p>
            <a:r>
              <a:rPr lang="it-IT" sz="3200" dirty="0" err="1"/>
              <a:t>Neural</a:t>
            </a:r>
            <a:r>
              <a:rPr lang="it-IT" sz="3200" dirty="0"/>
              <a:t> Network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="" xmlns:a16="http://schemas.microsoft.com/office/drawing/2014/main" id="{AC59C17B-EFF7-3C49-A20E-549EBA5749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sz="2600" dirty="0" err="1">
                <a:solidFill>
                  <a:srgbClr val="000000"/>
                </a:solidFill>
              </a:rPr>
              <a:t>Accuracy</a:t>
            </a:r>
            <a:r>
              <a:rPr lang="it-IT" sz="2600" dirty="0">
                <a:solidFill>
                  <a:srgbClr val="000000"/>
                </a:solidFill>
              </a:rPr>
              <a:t>: 0.9125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="" xmlns:a16="http://schemas.microsoft.com/office/drawing/2014/main" id="{5208EE8A-6551-7749-9D6E-21B291F019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sz="3200" dirty="0"/>
              <a:t>Random </a:t>
            </a:r>
            <a:r>
              <a:rPr lang="it-IT" sz="3200" dirty="0" err="1"/>
              <a:t>Forest</a:t>
            </a:r>
            <a:endParaRPr lang="it-IT" sz="3200" dirty="0"/>
          </a:p>
        </p:txBody>
      </p:sp>
      <p:sp>
        <p:nvSpPr>
          <p:cNvPr id="12" name="Segnaposto testo 11">
            <a:extLst>
              <a:ext uri="{FF2B5EF4-FFF2-40B4-BE49-F238E27FC236}">
                <a16:creationId xmlns="" xmlns:a16="http://schemas.microsoft.com/office/drawing/2014/main" id="{8AECACF5-2D1C-4B4B-AFFE-AAC7CCD7B1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331" y="5031"/>
            <a:ext cx="6756437" cy="2213144"/>
          </a:xfrm>
        </p:spPr>
        <p:txBody>
          <a:bodyPr/>
          <a:lstStyle/>
          <a:p>
            <a:r>
              <a:rPr lang="it-IT" dirty="0"/>
              <a:t>MODELS IMPLEMENTED</a:t>
            </a:r>
          </a:p>
        </p:txBody>
      </p:sp>
      <p:sp>
        <p:nvSpPr>
          <p:cNvPr id="14" name="Ovale 13"/>
          <p:cNvSpPr/>
          <p:nvPr/>
        </p:nvSpPr>
        <p:spPr>
          <a:xfrm>
            <a:off x="4552696" y="6403640"/>
            <a:ext cx="315035" cy="36687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it-IT"/>
          </a:p>
        </p:txBody>
      </p:sp>
      <p:sp>
        <p:nvSpPr>
          <p:cNvPr id="15" name="Ovale 14"/>
          <p:cNvSpPr/>
          <p:nvPr/>
        </p:nvSpPr>
        <p:spPr>
          <a:xfrm>
            <a:off x="7568031" y="6517540"/>
            <a:ext cx="450050" cy="505949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it-IT"/>
          </a:p>
        </p:txBody>
      </p:sp>
      <p:sp>
        <p:nvSpPr>
          <p:cNvPr id="16" name="Ovale 15"/>
          <p:cNvSpPr/>
          <p:nvPr/>
        </p:nvSpPr>
        <p:spPr>
          <a:xfrm>
            <a:off x="9772067" y="3898313"/>
            <a:ext cx="450050" cy="505949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it-IT"/>
          </a:p>
        </p:txBody>
      </p:sp>
      <p:sp>
        <p:nvSpPr>
          <p:cNvPr id="17" name="Ovale 16"/>
          <p:cNvSpPr/>
          <p:nvPr/>
        </p:nvSpPr>
        <p:spPr>
          <a:xfrm>
            <a:off x="13535750" y="3813222"/>
            <a:ext cx="450050" cy="505949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4462686" y="6268625"/>
            <a:ext cx="31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4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613036" y="6403640"/>
            <a:ext cx="45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3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9773276" y="3793350"/>
            <a:ext cx="45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2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13598701" y="3703340"/>
            <a:ext cx="45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>
                <a:solidFill>
                  <a:schemeClr val="bg1"/>
                </a:solidFill>
              </a:rPr>
              <a:t>1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2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TUNING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6" y="2218175"/>
            <a:ext cx="7658100" cy="5334000"/>
          </a:xfrm>
          <a:prstGeom prst="rect">
            <a:avLst/>
          </a:prstGeom>
        </p:spPr>
      </p:pic>
      <p:sp>
        <p:nvSpPr>
          <p:cNvPr id="7" name="Freccia destra con strisce 6"/>
          <p:cNvSpPr/>
          <p:nvPr/>
        </p:nvSpPr>
        <p:spPr>
          <a:xfrm>
            <a:off x="8700406" y="4693450"/>
            <a:ext cx="2017975" cy="529262"/>
          </a:xfrm>
          <a:prstGeom prst="stripedRightArrow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3202546" y="7867500"/>
            <a:ext cx="337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</a:rPr>
              <a:t>Feature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importance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708491" y="7652056"/>
            <a:ext cx="630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  <a:latin typeface="+mj-lt"/>
              </a:rPr>
              <a:t>Prediction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using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most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effective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features</a:t>
            </a:r>
            <a:endParaRPr lang="it-IT" sz="2800" dirty="0">
              <a:solidFill>
                <a:srgbClr val="000000"/>
              </a:solidFill>
              <a:latin typeface="+mj-lt"/>
            </a:endParaRPr>
          </a:p>
          <a:p>
            <a:endParaRPr lang="it-IT" sz="2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="" xmlns:a16="http://schemas.microsoft.com/office/drawing/2014/main" id="{D6C850A7-8550-414D-8DF1-F8F13A58F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89" r="35418" b="5078"/>
          <a:stretch/>
        </p:blipFill>
        <p:spPr>
          <a:xfrm>
            <a:off x="10718381" y="3700867"/>
            <a:ext cx="6766582" cy="25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TUNING PT.2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5" b="14063"/>
          <a:stretch/>
        </p:blipFill>
        <p:spPr>
          <a:xfrm>
            <a:off x="-755559" y="1408085"/>
            <a:ext cx="8815409" cy="645641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" b="9643"/>
          <a:stretch/>
        </p:blipFill>
        <p:spPr>
          <a:xfrm>
            <a:off x="8059850" y="4627401"/>
            <a:ext cx="10120433" cy="2583422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="" xmlns:a16="http://schemas.microsoft.com/office/drawing/2014/main" id="{25050FBC-3284-194B-ADC2-3ECCAC5B06B3}"/>
              </a:ext>
            </a:extLst>
          </p:cNvPr>
          <p:cNvSpPr/>
          <p:nvPr/>
        </p:nvSpPr>
        <p:spPr>
          <a:xfrm rot="5400000">
            <a:off x="11856209" y="3156652"/>
            <a:ext cx="1488022" cy="855095"/>
          </a:xfrm>
          <a:prstGeom prst="stripedRightArrow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pic>
        <p:nvPicPr>
          <p:cNvPr id="9" name="Immagine 8">
            <a:extLst>
              <a:ext uri="{FF2B5EF4-FFF2-40B4-BE49-F238E27FC236}">
                <a16:creationId xmlns="" xmlns:a16="http://schemas.microsoft.com/office/drawing/2014/main" id="{F562DFC5-3D98-6045-A898-A07C867E0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7253" b="3937"/>
          <a:stretch/>
        </p:blipFill>
        <p:spPr>
          <a:xfrm>
            <a:off x="9975255" y="9077149"/>
            <a:ext cx="5193445" cy="643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="" xmlns:a16="http://schemas.microsoft.com/office/drawing/2014/main" id="{13063A6F-112B-9B4D-951C-FDCD5C5C3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0" r="39856" b="42906"/>
          <a:stretch/>
        </p:blipFill>
        <p:spPr>
          <a:xfrm>
            <a:off x="9728271" y="2052296"/>
            <a:ext cx="5755465" cy="508613"/>
          </a:xfrm>
          <a:prstGeom prst="rect">
            <a:avLst/>
          </a:prstGeom>
        </p:spPr>
      </p:pic>
      <p:sp>
        <p:nvSpPr>
          <p:cNvPr id="12" name="Freccia destra con strisce 11">
            <a:extLst>
              <a:ext uri="{FF2B5EF4-FFF2-40B4-BE49-F238E27FC236}">
                <a16:creationId xmlns="" xmlns:a16="http://schemas.microsoft.com/office/drawing/2014/main" id="{4C1D1799-6CF0-A54D-A23D-99F2FD2BEF6F}"/>
              </a:ext>
            </a:extLst>
          </p:cNvPr>
          <p:cNvSpPr/>
          <p:nvPr/>
        </p:nvSpPr>
        <p:spPr>
          <a:xfrm rot="5400000">
            <a:off x="11856208" y="7806566"/>
            <a:ext cx="1488022" cy="855095"/>
          </a:xfrm>
          <a:prstGeom prst="stripedRightArrow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</p:spTree>
    <p:extLst>
      <p:ext uri="{BB962C8B-B14F-4D97-AF65-F5344CB8AC3E}">
        <p14:creationId xmlns:p14="http://schemas.microsoft.com/office/powerpoint/2010/main" val="202620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="" xmlns:a16="http://schemas.microsoft.com/office/drawing/2014/main" id="{72549DCF-F750-E84D-8C9F-5EA8B85B7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="" xmlns:a16="http://schemas.microsoft.com/office/drawing/2014/main" id="{1716616C-CD0B-0E49-8E84-D6346C41B0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2800" dirty="0">
                <a:solidFill>
                  <a:srgbClr val="000000"/>
                </a:solidFill>
              </a:rPr>
              <a:t>Explore and visualize the data</a:t>
            </a:r>
            <a:endParaRPr lang="it-IT" sz="2800" dirty="0"/>
          </a:p>
        </p:txBody>
      </p:sp>
      <p:sp>
        <p:nvSpPr>
          <p:cNvPr id="5" name="Segnaposto testo 4">
            <a:extLst>
              <a:ext uri="{FF2B5EF4-FFF2-40B4-BE49-F238E27FC236}">
                <a16:creationId xmlns="" xmlns:a16="http://schemas.microsoft.com/office/drawing/2014/main" id="{EC4CDEFA-22CB-5748-97A0-5BB0F898C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sz="3600" dirty="0"/>
              <a:t>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="" xmlns:a16="http://schemas.microsoft.com/office/drawing/2014/main" id="{7682DD09-F81F-D24B-836C-7952A6B2B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sz="2800" dirty="0" err="1">
                <a:solidFill>
                  <a:srgbClr val="000000"/>
                </a:solidFill>
              </a:rPr>
              <a:t>Implement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different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smtClean="0">
                <a:solidFill>
                  <a:srgbClr val="000000"/>
                </a:solidFill>
              </a:rPr>
              <a:t>algorithms</a:t>
            </a:r>
            <a:endParaRPr lang="it-IT" sz="2800" dirty="0">
              <a:solidFill>
                <a:srgbClr val="000000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="" xmlns:a16="http://schemas.microsoft.com/office/drawing/2014/main" id="{4BBBA135-3685-6F41-B4D6-D7AE9EE48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3200" dirty="0"/>
              <a:t>2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="" xmlns:a16="http://schemas.microsoft.com/office/drawing/2014/main" id="{C7B87E9A-B382-C941-BFB1-95F1113B41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88310" y="5413530"/>
            <a:ext cx="8595956" cy="1484881"/>
          </a:xfrm>
        </p:spPr>
        <p:txBody>
          <a:bodyPr/>
          <a:lstStyle/>
          <a:p>
            <a:r>
              <a:rPr lang="it-IT" sz="2800" dirty="0" err="1">
                <a:solidFill>
                  <a:srgbClr val="000000"/>
                </a:solidFill>
              </a:rPr>
              <a:t>Find</a:t>
            </a:r>
            <a:r>
              <a:rPr lang="it-IT" sz="2800" dirty="0">
                <a:solidFill>
                  <a:srgbClr val="000000"/>
                </a:solidFill>
              </a:rPr>
              <a:t> the </a:t>
            </a:r>
            <a:r>
              <a:rPr lang="it-IT" sz="2800" dirty="0" err="1">
                <a:solidFill>
                  <a:srgbClr val="000000"/>
                </a:solidFill>
              </a:rPr>
              <a:t>most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important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features</a:t>
            </a:r>
            <a:r>
              <a:rPr lang="it-IT" sz="2800" dirty="0">
                <a:solidFill>
                  <a:srgbClr val="000000"/>
                </a:solidFill>
              </a:rPr>
              <a:t> and </a:t>
            </a:r>
            <a:r>
              <a:rPr lang="it-IT" sz="2800" dirty="0" err="1">
                <a:solidFill>
                  <a:srgbClr val="000000"/>
                </a:solidFill>
              </a:rPr>
              <a:t>perform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tuning</a:t>
            </a:r>
            <a:endParaRPr lang="it-IT" sz="2800" dirty="0">
              <a:solidFill>
                <a:srgbClr val="000000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="" xmlns:a16="http://schemas.microsoft.com/office/drawing/2014/main" id="{6A36D4FB-3CEB-6740-8799-C1741C746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sz="3200" dirty="0"/>
              <a:t>3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="" xmlns:a16="http://schemas.microsoft.com/office/drawing/2014/main" id="{6D246BCC-B205-F840-82F3-1091295BA1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43304" y="7393466"/>
            <a:ext cx="8325927" cy="1484881"/>
          </a:xfrm>
        </p:spPr>
        <p:txBody>
          <a:bodyPr/>
          <a:lstStyle/>
          <a:p>
            <a:r>
              <a:rPr lang="it-IT" sz="2800" dirty="0">
                <a:solidFill>
                  <a:srgbClr val="000000"/>
                </a:solidFill>
              </a:rPr>
              <a:t>K </a:t>
            </a:r>
            <a:r>
              <a:rPr lang="it-IT" sz="2800" dirty="0" err="1">
                <a:solidFill>
                  <a:srgbClr val="000000"/>
                </a:solidFill>
              </a:rPr>
              <a:t>Means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results</a:t>
            </a:r>
            <a:r>
              <a:rPr lang="it-IT" sz="2800" dirty="0">
                <a:solidFill>
                  <a:srgbClr val="000000"/>
                </a:solidFill>
              </a:rPr>
              <a:t> to be the best, with an </a:t>
            </a:r>
            <a:r>
              <a:rPr lang="it-IT" sz="2800" dirty="0" err="1">
                <a:solidFill>
                  <a:srgbClr val="000000"/>
                </a:solidFill>
              </a:rPr>
              <a:t>accuracy</a:t>
            </a:r>
            <a:r>
              <a:rPr lang="it-IT" sz="2800" dirty="0">
                <a:solidFill>
                  <a:srgbClr val="000000"/>
                </a:solidFill>
              </a:rPr>
              <a:t> of 92%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="" xmlns:a16="http://schemas.microsoft.com/office/drawing/2014/main" id="{EF040E5A-3EBA-E846-AEB1-15FE48E1B0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sz="3200" dirty="0"/>
              <a:t>4</a:t>
            </a:r>
          </a:p>
        </p:txBody>
      </p:sp>
      <p:sp>
        <p:nvSpPr>
          <p:cNvPr id="12" name="Titolo 11">
            <a:extLst>
              <a:ext uri="{FF2B5EF4-FFF2-40B4-BE49-F238E27FC236}">
                <a16:creationId xmlns="" xmlns:a16="http://schemas.microsoft.com/office/drawing/2014/main" id="{7DD93FA4-4659-5246-9F45-B28ABC72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 NUTSHELL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="" xmlns:a16="http://schemas.microsoft.com/office/drawing/2014/main" id="{8C9AD40F-0F67-2F46-9300-4F85AEC5DBFE}"/>
              </a:ext>
            </a:extLst>
          </p:cNvPr>
          <p:cNvSpPr txBox="1"/>
          <p:nvPr/>
        </p:nvSpPr>
        <p:spPr>
          <a:xfrm>
            <a:off x="11527971" y="576398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206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6014564" y="8023820"/>
            <a:ext cx="6255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FFFFFF"/>
                </a:solidFill>
              </a:rPr>
              <a:t>PROTOTYPE</a:t>
            </a:r>
          </a:p>
        </p:txBody>
      </p:sp>
      <p:pic>
        <p:nvPicPr>
          <p:cNvPr id="5" name="図プレースホルダー 49">
            <a:extLst>
              <a:ext uri="{FF2B5EF4-FFF2-40B4-BE49-F238E27FC236}">
                <a16:creationId xmlns="" xmlns:a16="http://schemas.microsoft.com/office/drawing/2014/main" id="{6F555A1E-79D0-EA49-A9C5-21E845C82E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7207991" y="1309869"/>
            <a:ext cx="3870430" cy="3870430"/>
          </a:xfrm>
          <a:prstGeom prst="rect">
            <a:avLst/>
          </a:prstGeom>
          <a:ln>
            <a:solidFill>
              <a:srgbClr val="10B0C0"/>
            </a:solidFill>
          </a:ln>
        </p:spPr>
      </p:pic>
    </p:spTree>
    <p:extLst>
      <p:ext uri="{BB962C8B-B14F-4D97-AF65-F5344CB8AC3E}">
        <p14:creationId xmlns:p14="http://schemas.microsoft.com/office/powerpoint/2010/main" val="11387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5519645" y="8023820"/>
            <a:ext cx="9541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6" name="図プレースホルダー 41">
            <a:extLst>
              <a:ext uri="{FF2B5EF4-FFF2-40B4-BE49-F238E27FC236}">
                <a16:creationId xmlns="" xmlns:a16="http://schemas.microsoft.com/office/drawing/2014/main" id="{8918B2CD-8DCB-9D4C-91DF-9F3000EC05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9699" y="1299151"/>
            <a:ext cx="3825425" cy="38254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="" xmlns:a16="http://schemas.microsoft.com/office/drawing/2014/main" id="{E01BF696-2940-0446-9328-CBEF30D03662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タイトル 4">
            <a:extLst>
              <a:ext uri="{FF2B5EF4-FFF2-40B4-BE49-F238E27FC236}">
                <a16:creationId xmlns="" xmlns:a16="http://schemas.microsoft.com/office/drawing/2014/main" id="{F3B8ADE9-C090-5543-BFDB-4A26E075BC28}"/>
              </a:ext>
            </a:extLst>
          </p:cNvPr>
          <p:cNvSpPr txBox="1">
            <a:spLocks/>
          </p:cNvSpPr>
          <p:nvPr/>
        </p:nvSpPr>
        <p:spPr>
          <a:xfrm>
            <a:off x="630070" y="282960"/>
            <a:ext cx="16741860" cy="1125125"/>
          </a:xfr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="" xmlns:a16="http://schemas.microsoft.com/office/drawing/2014/main" id="{B1DDDC72-D17B-EF48-A228-0BC871CE53B3}"/>
              </a:ext>
            </a:extLst>
          </p:cNvPr>
          <p:cNvSpPr txBox="1"/>
          <p:nvPr/>
        </p:nvSpPr>
        <p:spPr>
          <a:xfrm>
            <a:off x="630069" y="1408085"/>
            <a:ext cx="7388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Quick reminder - Key Problems</a:t>
            </a:r>
            <a:endParaRPr kumimoji="1" lang="ja-JP" altLang="en-US">
              <a:solidFill>
                <a:schemeClr val="accent1"/>
              </a:solidFill>
            </a:endParaRPr>
          </a:p>
          <a:p>
            <a:endParaRPr lang="it-IT" dirty="0"/>
          </a:p>
        </p:txBody>
      </p:sp>
      <p:sp>
        <p:nvSpPr>
          <p:cNvPr id="10" name="Tekstfelt 3">
            <a:extLst>
              <a:ext uri="{FF2B5EF4-FFF2-40B4-BE49-F238E27FC236}">
                <a16:creationId xmlns="" xmlns:a16="http://schemas.microsoft.com/office/drawing/2014/main" id="{D0262780-31FF-0045-A850-F18E08DB5052}"/>
              </a:ext>
            </a:extLst>
          </p:cNvPr>
          <p:cNvSpPr txBox="1"/>
          <p:nvPr/>
        </p:nvSpPr>
        <p:spPr>
          <a:xfrm>
            <a:off x="2392456" y="3162484"/>
            <a:ext cx="8460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The </a:t>
            </a:r>
            <a:r>
              <a:rPr lang="da-DK" sz="6000" dirty="0" err="1">
                <a:solidFill>
                  <a:srgbClr val="000000"/>
                </a:solidFill>
              </a:rPr>
              <a:t>view</a:t>
            </a:r>
            <a:r>
              <a:rPr lang="da-DK" sz="6000" dirty="0">
                <a:solidFill>
                  <a:srgbClr val="000000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The </a:t>
            </a:r>
            <a:r>
              <a:rPr lang="da-DK" sz="6000" dirty="0" err="1">
                <a:solidFill>
                  <a:srgbClr val="000000"/>
                </a:solidFill>
              </a:rPr>
              <a:t>weather</a:t>
            </a:r>
            <a:endParaRPr lang="da-DK" sz="60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The </a:t>
            </a:r>
            <a:r>
              <a:rPr lang="da-DK" sz="6000" dirty="0" err="1">
                <a:solidFill>
                  <a:srgbClr val="000000"/>
                </a:solidFill>
              </a:rPr>
              <a:t>money</a:t>
            </a:r>
            <a:r>
              <a:rPr lang="da-DK" sz="6000" dirty="0">
                <a:solidFill>
                  <a:srgbClr val="000000"/>
                </a:solidFill>
              </a:rPr>
              <a:t> / </a:t>
            </a:r>
            <a:r>
              <a:rPr lang="da-DK" sz="6000" dirty="0" err="1">
                <a:solidFill>
                  <a:srgbClr val="000000"/>
                </a:solidFill>
              </a:rPr>
              <a:t>value</a:t>
            </a:r>
            <a:endParaRPr lang="da-DK" sz="60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Long </a:t>
            </a:r>
            <a:r>
              <a:rPr lang="da-DK" sz="6000" dirty="0" err="1">
                <a:solidFill>
                  <a:srgbClr val="000000"/>
                </a:solidFill>
              </a:rPr>
              <a:t>queue</a:t>
            </a:r>
            <a:endParaRPr lang="da-DK" sz="60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Rude </a:t>
            </a:r>
            <a:r>
              <a:rPr lang="da-DK" sz="6000" dirty="0" err="1">
                <a:solidFill>
                  <a:srgbClr val="000000"/>
                </a:solidFill>
              </a:rPr>
              <a:t>staff</a:t>
            </a:r>
            <a:r>
              <a:rPr lang="da-DK" sz="6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773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="" xmlns:a16="http://schemas.microsoft.com/office/drawing/2014/main" id="{E01BF696-2940-0446-9328-CBEF30D03662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タイトル 4">
            <a:extLst>
              <a:ext uri="{FF2B5EF4-FFF2-40B4-BE49-F238E27FC236}">
                <a16:creationId xmlns="" xmlns:a16="http://schemas.microsoft.com/office/drawing/2014/main" id="{F3B8ADE9-C090-5543-BFDB-4A26E075BC28}"/>
              </a:ext>
            </a:extLst>
          </p:cNvPr>
          <p:cNvSpPr txBox="1">
            <a:spLocks/>
          </p:cNvSpPr>
          <p:nvPr/>
        </p:nvSpPr>
        <p:spPr>
          <a:xfrm>
            <a:off x="630070" y="282960"/>
            <a:ext cx="16741860" cy="1125125"/>
          </a:xfr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SOLUTION PT.2</a:t>
            </a:r>
            <a:endParaRPr kumimoji="1" lang="ja-JP" altLang="en-US" dirty="0"/>
          </a:p>
        </p:txBody>
      </p:sp>
      <p:sp>
        <p:nvSpPr>
          <p:cNvPr id="9" name="Tekstfelt 3">
            <a:extLst>
              <a:ext uri="{FF2B5EF4-FFF2-40B4-BE49-F238E27FC236}">
                <a16:creationId xmlns="" xmlns:a16="http://schemas.microsoft.com/office/drawing/2014/main" id="{0C9B44C6-E292-3945-A7AC-D528D2FBC880}"/>
              </a:ext>
            </a:extLst>
          </p:cNvPr>
          <p:cNvSpPr txBox="1"/>
          <p:nvPr/>
        </p:nvSpPr>
        <p:spPr>
          <a:xfrm>
            <a:off x="2122426" y="2938255"/>
            <a:ext cx="600420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000000"/>
                </a:solidFill>
              </a:rPr>
              <a:t>What</a:t>
            </a:r>
            <a:r>
              <a:rPr lang="da-DK" dirty="0">
                <a:solidFill>
                  <a:srgbClr val="000000"/>
                </a:solidFill>
              </a:rPr>
              <a:t> </a:t>
            </a:r>
            <a:r>
              <a:rPr lang="da-DK" dirty="0" err="1">
                <a:solidFill>
                  <a:srgbClr val="000000"/>
                </a:solidFill>
              </a:rPr>
              <a:t>does</a:t>
            </a:r>
            <a:r>
              <a:rPr lang="da-DK" dirty="0">
                <a:solidFill>
                  <a:srgbClr val="000000"/>
                </a:solidFill>
              </a:rPr>
              <a:t> </a:t>
            </a:r>
            <a:r>
              <a:rPr lang="da-DK" dirty="0" err="1">
                <a:solidFill>
                  <a:srgbClr val="000000"/>
                </a:solidFill>
              </a:rPr>
              <a:t>our</a:t>
            </a:r>
            <a:r>
              <a:rPr lang="da-DK" dirty="0">
                <a:solidFill>
                  <a:srgbClr val="000000"/>
                </a:solidFill>
              </a:rPr>
              <a:t> solution </a:t>
            </a:r>
            <a:r>
              <a:rPr lang="da-DK" dirty="0" err="1">
                <a:solidFill>
                  <a:srgbClr val="000000"/>
                </a:solidFill>
              </a:rPr>
              <a:t>consist</a:t>
            </a:r>
            <a:r>
              <a:rPr lang="da-DK" dirty="0">
                <a:solidFill>
                  <a:srgbClr val="000000"/>
                </a:solidFill>
              </a:rPr>
              <a:t> of ?</a:t>
            </a:r>
          </a:p>
          <a:p>
            <a:endParaRPr lang="da-DK" dirty="0">
              <a:solidFill>
                <a:srgbClr val="000000"/>
              </a:solidFill>
            </a:endParaRPr>
          </a:p>
          <a:p>
            <a:endParaRPr lang="da-DK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Extensions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The website 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The </a:t>
            </a:r>
            <a:r>
              <a:rPr lang="da-DK" dirty="0" err="1">
                <a:solidFill>
                  <a:srgbClr val="000000"/>
                </a:solidFill>
              </a:rPr>
              <a:t>app</a:t>
            </a:r>
            <a:r>
              <a:rPr lang="da-DK" dirty="0">
                <a:solidFill>
                  <a:srgbClr val="000000"/>
                </a:solidFill>
              </a:rPr>
              <a:t> &amp; The </a:t>
            </a:r>
            <a:r>
              <a:rPr lang="da-DK" dirty="0" err="1">
                <a:solidFill>
                  <a:srgbClr val="000000"/>
                </a:solidFill>
              </a:rPr>
              <a:t>binoculars</a:t>
            </a:r>
            <a:endParaRPr lang="da-DK" dirty="0">
              <a:solidFill>
                <a:srgbClr val="000000"/>
              </a:solidFill>
            </a:endParaRPr>
          </a:p>
          <a:p>
            <a:pPr marL="2089953" lvl="2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Virtual Reality</a:t>
            </a:r>
          </a:p>
          <a:p>
            <a:pPr marL="1330726" lvl="1" indent="-514350">
              <a:buFontTx/>
              <a:buAutoNum type="alphaLcPeriod"/>
            </a:pPr>
            <a:endParaRPr lang="da-DK" dirty="0">
              <a:solidFill>
                <a:srgbClr val="000000"/>
              </a:solidFill>
            </a:endParaRPr>
          </a:p>
          <a:p>
            <a:pPr marL="1330726" lvl="1" indent="-514350">
              <a:buAutoNum type="alphaLcPeriod"/>
            </a:pPr>
            <a:endParaRPr lang="da-DK" dirty="0">
              <a:solidFill>
                <a:srgbClr val="000000"/>
              </a:solidFill>
            </a:endParaRPr>
          </a:p>
          <a:p>
            <a:pPr marL="514350" indent="-514350">
              <a:buAutoNum type="alphaLcPeriod"/>
            </a:pPr>
            <a:endParaRPr lang="da-DK" dirty="0">
              <a:solidFill>
                <a:srgbClr val="000000"/>
              </a:solidFill>
            </a:endParaRPr>
          </a:p>
          <a:p>
            <a:pPr marL="514350" indent="-514350">
              <a:buAutoNum type="alphaLcPeriod"/>
            </a:pPr>
            <a:endParaRPr lang="da-DK" dirty="0">
              <a:solidFill>
                <a:srgbClr val="000000"/>
              </a:solidFill>
            </a:endParaRPr>
          </a:p>
        </p:txBody>
      </p:sp>
      <p:pic>
        <p:nvPicPr>
          <p:cNvPr id="10" name="Billede 5">
            <a:extLst>
              <a:ext uri="{FF2B5EF4-FFF2-40B4-BE49-F238E27FC236}">
                <a16:creationId xmlns="" xmlns:a16="http://schemas.microsoft.com/office/drawing/2014/main" id="{371CB785-92A0-7540-9FE7-D52B2C40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491" y="2083160"/>
            <a:ext cx="5029200" cy="5334000"/>
          </a:xfrm>
          <a:prstGeom prst="rect">
            <a:avLst/>
          </a:prstGeom>
        </p:spPr>
      </p:pic>
      <p:sp>
        <p:nvSpPr>
          <p:cNvPr id="11" name="Tekstfelt 6">
            <a:extLst>
              <a:ext uri="{FF2B5EF4-FFF2-40B4-BE49-F238E27FC236}">
                <a16:creationId xmlns="" xmlns:a16="http://schemas.microsoft.com/office/drawing/2014/main" id="{7E733421-28A0-7846-B88D-BDAE6585483B}"/>
              </a:ext>
            </a:extLst>
          </p:cNvPr>
          <p:cNvSpPr txBox="1"/>
          <p:nvPr/>
        </p:nvSpPr>
        <p:spPr>
          <a:xfrm>
            <a:off x="11726207" y="7799847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solidFill>
                  <a:srgbClr val="000000"/>
                </a:solidFill>
              </a:rPr>
              <a:t>Binocular</a:t>
            </a:r>
            <a:endParaRPr lang="da-D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8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it-IT" sz="6000" dirty="0">
                <a:solidFill>
                  <a:srgbClr val="00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24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APPLICATION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it-IT" sz="6000" dirty="0">
                <a:solidFill>
                  <a:srgbClr val="00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73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="" xmlns:a16="http://schemas.microsoft.com/office/drawing/2014/main" id="{72549DCF-F750-E84D-8C9F-5EA8B85B7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="" xmlns:a16="http://schemas.microsoft.com/office/drawing/2014/main" id="{1716616C-CD0B-0E49-8E84-D6346C41B0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2500" dirty="0">
                <a:solidFill>
                  <a:srgbClr val="000000"/>
                </a:solidFill>
              </a:rPr>
              <a:t>Explore and visualize the data</a:t>
            </a:r>
            <a:endParaRPr lang="it-IT" sz="2500" dirty="0"/>
          </a:p>
        </p:txBody>
      </p:sp>
      <p:sp>
        <p:nvSpPr>
          <p:cNvPr id="5" name="Segnaposto testo 4">
            <a:extLst>
              <a:ext uri="{FF2B5EF4-FFF2-40B4-BE49-F238E27FC236}">
                <a16:creationId xmlns="" xmlns:a16="http://schemas.microsoft.com/office/drawing/2014/main" id="{EC4CDEFA-22CB-5748-97A0-5BB0F898C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sz="3600" dirty="0"/>
              <a:t>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="" xmlns:a16="http://schemas.microsoft.com/office/drawing/2014/main" id="{7682DD09-F81F-D24B-836C-7952A6B2B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23226" y="3513076"/>
            <a:ext cx="7470831" cy="1484881"/>
          </a:xfrm>
        </p:spPr>
        <p:txBody>
          <a:bodyPr/>
          <a:lstStyle/>
          <a:p>
            <a:pPr marL="816376" lvl="1" indent="0">
              <a:buNone/>
            </a:pPr>
            <a:r>
              <a:rPr lang="da-DK" sz="2500" dirty="0">
                <a:solidFill>
                  <a:srgbClr val="000000"/>
                </a:solidFill>
              </a:rPr>
              <a:t>See </a:t>
            </a:r>
            <a:r>
              <a:rPr lang="da-DK" sz="2500" dirty="0" err="1">
                <a:solidFill>
                  <a:srgbClr val="000000"/>
                </a:solidFill>
              </a:rPr>
              <a:t>manhattan</a:t>
            </a:r>
            <a:r>
              <a:rPr lang="da-DK" sz="2500" dirty="0">
                <a:solidFill>
                  <a:srgbClr val="000000"/>
                </a:solidFill>
              </a:rPr>
              <a:t> </a:t>
            </a:r>
            <a:r>
              <a:rPr lang="da-DK" sz="2500" dirty="0" err="1">
                <a:solidFill>
                  <a:srgbClr val="000000"/>
                </a:solidFill>
              </a:rPr>
              <a:t>even</a:t>
            </a:r>
            <a:r>
              <a:rPr lang="da-DK" sz="2500" dirty="0">
                <a:solidFill>
                  <a:srgbClr val="000000"/>
                </a:solidFill>
              </a:rPr>
              <a:t> in bad </a:t>
            </a:r>
            <a:r>
              <a:rPr lang="da-DK" sz="2500" dirty="0" err="1">
                <a:solidFill>
                  <a:srgbClr val="000000"/>
                </a:solidFill>
              </a:rPr>
              <a:t>weather</a:t>
            </a:r>
            <a:endParaRPr lang="da-DK" sz="2500" dirty="0">
              <a:solidFill>
                <a:srgbClr val="000000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="" xmlns:a16="http://schemas.microsoft.com/office/drawing/2014/main" id="{4BBBA135-3685-6F41-B4D6-D7AE9EE48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3200" dirty="0"/>
              <a:t>1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="" xmlns:a16="http://schemas.microsoft.com/office/drawing/2014/main" id="{C7B87E9A-B382-C941-BFB1-95F1113B41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58241" y="5468189"/>
            <a:ext cx="7470831" cy="1484881"/>
          </a:xfrm>
        </p:spPr>
        <p:txBody>
          <a:bodyPr/>
          <a:lstStyle/>
          <a:p>
            <a:pPr marL="816376" lvl="1" indent="0">
              <a:buNone/>
            </a:pPr>
            <a:r>
              <a:rPr lang="da-DK" sz="2500" dirty="0">
                <a:solidFill>
                  <a:srgbClr val="000000"/>
                </a:solidFill>
              </a:rPr>
              <a:t>See </a:t>
            </a:r>
            <a:r>
              <a:rPr lang="da-DK" sz="2500" dirty="0" err="1">
                <a:solidFill>
                  <a:srgbClr val="000000"/>
                </a:solidFill>
              </a:rPr>
              <a:t>through</a:t>
            </a:r>
            <a:r>
              <a:rPr lang="da-DK" sz="2500" dirty="0">
                <a:solidFill>
                  <a:srgbClr val="000000"/>
                </a:solidFill>
              </a:rPr>
              <a:t> the </a:t>
            </a:r>
            <a:r>
              <a:rPr lang="da-DK" sz="2500" dirty="0" err="1">
                <a:solidFill>
                  <a:srgbClr val="000000"/>
                </a:solidFill>
              </a:rPr>
              <a:t>history</a:t>
            </a:r>
            <a:r>
              <a:rPr lang="da-DK" sz="2500" dirty="0">
                <a:solidFill>
                  <a:srgbClr val="000000"/>
                </a:solidFill>
              </a:rPr>
              <a:t> of </a:t>
            </a:r>
            <a:r>
              <a:rPr lang="da-DK" sz="2500" dirty="0" err="1">
                <a:solidFill>
                  <a:srgbClr val="000000"/>
                </a:solidFill>
              </a:rPr>
              <a:t>manhattan</a:t>
            </a:r>
            <a:endParaRPr lang="da-DK" sz="2500" dirty="0">
              <a:solidFill>
                <a:srgbClr val="000000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="" xmlns:a16="http://schemas.microsoft.com/office/drawing/2014/main" id="{6A36D4FB-3CEB-6740-8799-C1741C746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sz="3200" dirty="0"/>
              <a:t>2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="" xmlns:a16="http://schemas.microsoft.com/office/drawing/2014/main" id="{6D246BCC-B205-F840-82F3-1091295BA1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23226" y="7416110"/>
            <a:ext cx="7605846" cy="1484881"/>
          </a:xfrm>
        </p:spPr>
        <p:txBody>
          <a:bodyPr/>
          <a:lstStyle/>
          <a:p>
            <a:pPr marL="816376" lvl="1" indent="0">
              <a:buNone/>
            </a:pPr>
            <a:r>
              <a:rPr lang="da-DK" sz="2500" dirty="0" err="1">
                <a:solidFill>
                  <a:srgbClr val="000000"/>
                </a:solidFill>
              </a:rPr>
              <a:t>Create</a:t>
            </a:r>
            <a:r>
              <a:rPr lang="da-DK" sz="2500" dirty="0">
                <a:solidFill>
                  <a:srgbClr val="000000"/>
                </a:solidFill>
              </a:rPr>
              <a:t> more </a:t>
            </a:r>
            <a:r>
              <a:rPr lang="da-DK" sz="2500" dirty="0" err="1">
                <a:solidFill>
                  <a:srgbClr val="000000"/>
                </a:solidFill>
              </a:rPr>
              <a:t>value</a:t>
            </a:r>
            <a:r>
              <a:rPr lang="da-DK" sz="2500" dirty="0">
                <a:solidFill>
                  <a:srgbClr val="000000"/>
                </a:solidFill>
              </a:rPr>
              <a:t> for the same </a:t>
            </a:r>
            <a:r>
              <a:rPr lang="da-DK" sz="2500" dirty="0" err="1">
                <a:solidFill>
                  <a:srgbClr val="000000"/>
                </a:solidFill>
              </a:rPr>
              <a:t>price</a:t>
            </a:r>
            <a:r>
              <a:rPr lang="da-DK" sz="25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="" xmlns:a16="http://schemas.microsoft.com/office/drawing/2014/main" id="{EF040E5A-3EBA-E846-AEB1-15FE48E1B0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sz="3200" dirty="0"/>
              <a:t>3</a:t>
            </a:r>
          </a:p>
        </p:txBody>
      </p:sp>
      <p:sp>
        <p:nvSpPr>
          <p:cNvPr id="12" name="Titolo 11">
            <a:extLst>
              <a:ext uri="{FF2B5EF4-FFF2-40B4-BE49-F238E27FC236}">
                <a16:creationId xmlns="" xmlns:a16="http://schemas.microsoft.com/office/drawing/2014/main" id="{7DD93FA4-4659-5246-9F45-B28ABC72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 NUTSHELL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="" xmlns:a16="http://schemas.microsoft.com/office/drawing/2014/main" id="{8C9AD40F-0F67-2F46-9300-4F85AEC5DBFE}"/>
              </a:ext>
            </a:extLst>
          </p:cNvPr>
          <p:cNvSpPr txBox="1"/>
          <p:nvPr/>
        </p:nvSpPr>
        <p:spPr>
          <a:xfrm>
            <a:off x="11527971" y="576398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="" xmlns:a16="http://schemas.microsoft.com/office/drawing/2014/main" id="{E94AEE15-3AE8-3F4E-82AD-3D9CEFEC496E}"/>
              </a:ext>
            </a:extLst>
          </p:cNvPr>
          <p:cNvSpPr/>
          <p:nvPr/>
        </p:nvSpPr>
        <p:spPr>
          <a:xfrm>
            <a:off x="8963186" y="913030"/>
            <a:ext cx="6210690" cy="2250250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it-IT"/>
          </a:p>
        </p:txBody>
      </p:sp>
      <p:sp>
        <p:nvSpPr>
          <p:cNvPr id="15" name="Rettangolo 14">
            <a:extLst>
              <a:ext uri="{FF2B5EF4-FFF2-40B4-BE49-F238E27FC236}">
                <a16:creationId xmlns="" xmlns:a16="http://schemas.microsoft.com/office/drawing/2014/main" id="{AECD46DE-BEEA-164C-B920-286F13743F8A}"/>
              </a:ext>
            </a:extLst>
          </p:cNvPr>
          <p:cNvSpPr/>
          <p:nvPr/>
        </p:nvSpPr>
        <p:spPr>
          <a:xfrm>
            <a:off x="8530543" y="1148942"/>
            <a:ext cx="707597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500" dirty="0" err="1">
                <a:solidFill>
                  <a:srgbClr val="000000"/>
                </a:solidFill>
              </a:rPr>
              <a:t>What</a:t>
            </a:r>
            <a:r>
              <a:rPr lang="da-DK" sz="3500" dirty="0">
                <a:solidFill>
                  <a:srgbClr val="000000"/>
                </a:solidFill>
              </a:rPr>
              <a:t> is </a:t>
            </a:r>
            <a:r>
              <a:rPr lang="da-DK" sz="3500" dirty="0" err="1">
                <a:solidFill>
                  <a:srgbClr val="000000"/>
                </a:solidFill>
              </a:rPr>
              <a:t>possible</a:t>
            </a:r>
            <a:r>
              <a:rPr lang="da-DK" sz="3500" dirty="0">
                <a:solidFill>
                  <a:srgbClr val="000000"/>
                </a:solidFill>
              </a:rPr>
              <a:t> with </a:t>
            </a:r>
            <a:r>
              <a:rPr lang="da-DK" sz="3500" dirty="0" err="1">
                <a:solidFill>
                  <a:srgbClr val="000000"/>
                </a:solidFill>
              </a:rPr>
              <a:t>our</a:t>
            </a:r>
            <a:r>
              <a:rPr lang="da-DK" sz="3500" dirty="0">
                <a:solidFill>
                  <a:srgbClr val="000000"/>
                </a:solidFill>
              </a:rPr>
              <a:t> solution?</a:t>
            </a:r>
          </a:p>
        </p:txBody>
      </p:sp>
    </p:spTree>
    <p:extLst>
      <p:ext uri="{BB962C8B-B14F-4D97-AF65-F5344CB8AC3E}">
        <p14:creationId xmlns:p14="http://schemas.microsoft.com/office/powerpoint/2010/main" val="40228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="" xmlns:a16="http://schemas.microsoft.com/office/drawing/2014/main" id="{F0406F84-D77C-FA4A-BA85-C5B08082F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7451" y="5368525"/>
            <a:ext cx="13906545" cy="1665186"/>
          </a:xfrm>
        </p:spPr>
        <p:txBody>
          <a:bodyPr/>
          <a:lstStyle/>
          <a:p>
            <a:r>
              <a:rPr lang="it-IT" dirty="0"/>
              <a:t>THANK YOU FOR YOUR ATTENTION!😃 </a:t>
            </a:r>
          </a:p>
        </p:txBody>
      </p:sp>
    </p:spTree>
    <p:extLst>
      <p:ext uri="{BB962C8B-B14F-4D97-AF65-F5344CB8AC3E}">
        <p14:creationId xmlns:p14="http://schemas.microsoft.com/office/powerpoint/2010/main" val="18287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/>
          </p:nvPr>
        </p:nvSpPr>
        <p:spPr>
          <a:xfrm>
            <a:off x="3247551" y="4648445"/>
            <a:ext cx="5310590" cy="1170130"/>
          </a:xfrm>
        </p:spPr>
        <p:txBody>
          <a:bodyPr/>
          <a:lstStyle/>
          <a:p>
            <a:r>
              <a:rPr kumimoji="1" lang="en-US" altLang="ja-JP" sz="2000" dirty="0">
                <a:solidFill>
                  <a:srgbClr val="000000"/>
                </a:solidFill>
              </a:rPr>
              <a:t>The observation point in the upper part of Rockefeller Center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4294967295"/>
          </p:nvPr>
        </p:nvSpPr>
        <p:spPr>
          <a:xfrm>
            <a:off x="9051109" y="4648445"/>
            <a:ext cx="5310590" cy="117013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It offers a 360-degree view of New York City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294967295"/>
          </p:nvPr>
        </p:nvSpPr>
        <p:spPr>
          <a:xfrm>
            <a:off x="3247551" y="8653890"/>
            <a:ext cx="5310590" cy="117013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Open for public in 1933 and is the 9th highest build in New York</a:t>
            </a:r>
          </a:p>
        </p:txBody>
      </p:sp>
      <p:sp>
        <p:nvSpPr>
          <p:cNvPr id="15" name="テキスト プレースホルダー 21"/>
          <p:cNvSpPr>
            <a:spLocks noGrp="1"/>
          </p:cNvSpPr>
          <p:nvPr>
            <p:ph type="body" sz="quarter" idx="4294967295"/>
          </p:nvPr>
        </p:nvSpPr>
        <p:spPr>
          <a:xfrm>
            <a:off x="8963186" y="8653890"/>
            <a:ext cx="5310590" cy="117013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From top of the rock you are able to see: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Empire State building,</a:t>
            </a:r>
            <a:r>
              <a:rPr lang="en-US" dirty="0">
                <a:solidFill>
                  <a:srgbClr val="000000"/>
                </a:solidFill>
              </a:rPr>
              <a:t>, Central Park, Times Square, etc.</a:t>
            </a:r>
            <a:endParaRPr kumimoji="1" lang="en-US" altLang="ja-JP" dirty="0">
              <a:solidFill>
                <a:srgbClr val="000000"/>
              </a:solidFill>
            </a:endParaRPr>
          </a:p>
        </p:txBody>
      </p:sp>
      <p:pic>
        <p:nvPicPr>
          <p:cNvPr id="17" name="Picture Placeholder 3">
            <a:extLst>
              <a:ext uri="{FF2B5EF4-FFF2-40B4-BE49-F238E27FC236}">
                <a16:creationId xmlns="" xmlns:a16="http://schemas.microsoft.com/office/drawing/2014/main" id="{E33CE8D4-C1DA-094E-B83C-A6675B0F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11757"/>
          <a:stretch>
            <a:fillRect/>
          </a:stretch>
        </p:blipFill>
        <p:spPr>
          <a:xfrm>
            <a:off x="3335474" y="1948145"/>
            <a:ext cx="5310590" cy="2700300"/>
          </a:xfrm>
          <a:prstGeom prst="rect">
            <a:avLst/>
          </a:prstGeom>
        </p:spPr>
      </p:pic>
      <p:pic>
        <p:nvPicPr>
          <p:cNvPr id="18" name="Picture Placeholder 19">
            <a:extLst>
              <a:ext uri="{FF2B5EF4-FFF2-40B4-BE49-F238E27FC236}">
                <a16:creationId xmlns="" xmlns:a16="http://schemas.microsoft.com/office/drawing/2014/main" id="{DAE652DF-A68B-D24D-9B02-29E10731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" b="1505"/>
          <a:stretch>
            <a:fillRect/>
          </a:stretch>
        </p:blipFill>
        <p:spPr>
          <a:xfrm>
            <a:off x="8963025" y="1947863"/>
            <a:ext cx="5310188" cy="2700337"/>
          </a:xfrm>
          <a:prstGeom prst="rect">
            <a:avLst/>
          </a:prstGeom>
        </p:spPr>
      </p:pic>
      <p:pic>
        <p:nvPicPr>
          <p:cNvPr id="19" name="Picture Placeholder 29">
            <a:extLst>
              <a:ext uri="{FF2B5EF4-FFF2-40B4-BE49-F238E27FC236}">
                <a16:creationId xmlns="" xmlns:a16="http://schemas.microsoft.com/office/drawing/2014/main" id="{DDD045A9-A31C-694B-B8DE-768414E7B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1" b="11861"/>
          <a:stretch>
            <a:fillRect/>
          </a:stretch>
        </p:blipFill>
        <p:spPr>
          <a:xfrm>
            <a:off x="9050948" y="5953125"/>
            <a:ext cx="5310188" cy="2700338"/>
          </a:xfrm>
          <a:prstGeom prst="rect">
            <a:avLst/>
          </a:prstGeom>
        </p:spPr>
      </p:pic>
      <p:pic>
        <p:nvPicPr>
          <p:cNvPr id="20" name="Picture Placeholder 25">
            <a:extLst>
              <a:ext uri="{FF2B5EF4-FFF2-40B4-BE49-F238E27FC236}">
                <a16:creationId xmlns="" xmlns:a16="http://schemas.microsoft.com/office/drawing/2014/main" id="{EB7666AB-5C1E-EB40-93A0-F1F265DD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6" b="12556"/>
          <a:stretch>
            <a:fillRect/>
          </a:stretch>
        </p:blipFill>
        <p:spPr>
          <a:xfrm>
            <a:off x="3335948" y="5953125"/>
            <a:ext cx="5310188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7388011" y="8023820"/>
            <a:ext cx="426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chemeClr val="bg1"/>
                </a:solidFill>
              </a:rPr>
              <a:t>ISSUES</a:t>
            </a:r>
          </a:p>
        </p:txBody>
      </p:sp>
      <p:pic>
        <p:nvPicPr>
          <p:cNvPr id="6" name="Graphic 5" descr="Research">
            <a:extLst>
              <a:ext uri="{FF2B5EF4-FFF2-40B4-BE49-F238E27FC236}">
                <a16:creationId xmlns="" xmlns:a16="http://schemas.microsoft.com/office/drawing/2014/main" id="{416F8CAB-40AD-F640-89C1-0B84183E6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8011" y="1264845"/>
            <a:ext cx="3859731" cy="38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80390ECD-0FEA-C144-B62C-8B357AC9C334}"/>
              </a:ext>
            </a:extLst>
          </p:cNvPr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TRIPADVISOR PROBLEM 1</a:t>
            </a:r>
          </a:p>
        </p:txBody>
      </p:sp>
      <p:sp>
        <p:nvSpPr>
          <p:cNvPr id="8" name="Pladsholder til slidenummer 3">
            <a:extLst>
              <a:ext uri="{FF2B5EF4-FFF2-40B4-BE49-F238E27FC236}">
                <a16:creationId xmlns="" xmlns:a16="http://schemas.microsoft.com/office/drawing/2014/main" id="{9B156DD0-87A4-DD41-97A2-BCEAF0C9B36C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Billede 9">
            <a:extLst>
              <a:ext uri="{FF2B5EF4-FFF2-40B4-BE49-F238E27FC236}">
                <a16:creationId xmlns="" xmlns:a16="http://schemas.microsoft.com/office/drawing/2014/main" id="{1EEB7088-2834-024C-B9AE-C4BBBE77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1" y="3028265"/>
            <a:ext cx="9136154" cy="3285365"/>
          </a:xfrm>
          <a:prstGeom prst="rect">
            <a:avLst/>
          </a:prstGeom>
        </p:spPr>
      </p:pic>
      <p:pic>
        <p:nvPicPr>
          <p:cNvPr id="10" name="Billede 8">
            <a:extLst>
              <a:ext uri="{FF2B5EF4-FFF2-40B4-BE49-F238E27FC236}">
                <a16:creationId xmlns="" xmlns:a16="http://schemas.microsoft.com/office/drawing/2014/main" id="{3A327C59-D9C7-664F-A226-82312728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0" y="5193437"/>
            <a:ext cx="11746306" cy="369342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="" xmlns:a16="http://schemas.microsoft.com/office/drawing/2014/main" id="{FF43ACD5-BD99-6F4E-BA17-30EF1764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345" y="4422185"/>
            <a:ext cx="9310006" cy="2667191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637261" y="1692885"/>
            <a:ext cx="89109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000000"/>
                </a:solidFill>
              </a:rPr>
              <a:t>The </a:t>
            </a:r>
            <a:r>
              <a:rPr lang="it-IT" sz="4500" dirty="0" err="1">
                <a:solidFill>
                  <a:srgbClr val="000000"/>
                </a:solidFill>
              </a:rPr>
              <a:t>View</a:t>
            </a:r>
            <a:endParaRPr lang="it-IT" sz="4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80390ECD-0FEA-C144-B62C-8B357AC9C334}"/>
              </a:ext>
            </a:extLst>
          </p:cNvPr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TRIPADVISOR PROBLEM 2</a:t>
            </a:r>
          </a:p>
        </p:txBody>
      </p:sp>
      <p:sp>
        <p:nvSpPr>
          <p:cNvPr id="8" name="Pladsholder til slidenummer 3">
            <a:extLst>
              <a:ext uri="{FF2B5EF4-FFF2-40B4-BE49-F238E27FC236}">
                <a16:creationId xmlns="" xmlns:a16="http://schemas.microsoft.com/office/drawing/2014/main" id="{9B156DD0-87A4-DD41-97A2-BCEAF0C9B36C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Billede 8">
            <a:extLst>
              <a:ext uri="{FF2B5EF4-FFF2-40B4-BE49-F238E27FC236}">
                <a16:creationId xmlns="" xmlns:a16="http://schemas.microsoft.com/office/drawing/2014/main" id="{D51C3BB3-6D59-7F41-870C-9122BDB2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247"/>
            <a:ext cx="11404600" cy="5130800"/>
          </a:xfrm>
          <a:prstGeom prst="rect">
            <a:avLst/>
          </a:prstGeom>
        </p:spPr>
      </p:pic>
      <p:pic>
        <p:nvPicPr>
          <p:cNvPr id="14" name="Billede 9">
            <a:extLst>
              <a:ext uri="{FF2B5EF4-FFF2-40B4-BE49-F238E27FC236}">
                <a16:creationId xmlns="" xmlns:a16="http://schemas.microsoft.com/office/drawing/2014/main" id="{04E98C1F-CCC5-F246-A1E8-4C344E66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41" y="2800439"/>
            <a:ext cx="11430000" cy="2933700"/>
          </a:xfrm>
          <a:prstGeom prst="rect">
            <a:avLst/>
          </a:prstGeom>
        </p:spPr>
      </p:pic>
      <p:pic>
        <p:nvPicPr>
          <p:cNvPr id="15" name="Billede 6">
            <a:extLst>
              <a:ext uri="{FF2B5EF4-FFF2-40B4-BE49-F238E27FC236}">
                <a16:creationId xmlns="" xmlns:a16="http://schemas.microsoft.com/office/drawing/2014/main" id="{A19EB190-F3E5-B445-9CE2-23F293387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36" y="4810611"/>
            <a:ext cx="11201400" cy="505460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37261" y="1666842"/>
            <a:ext cx="60306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000000"/>
                </a:solidFill>
              </a:rPr>
              <a:t>The </a:t>
            </a:r>
            <a:r>
              <a:rPr lang="it-IT" sz="4500" dirty="0" err="1">
                <a:solidFill>
                  <a:srgbClr val="000000"/>
                </a:solidFill>
              </a:rPr>
              <a:t>Weather</a:t>
            </a:r>
            <a:endParaRPr lang="it-IT" sz="4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="" xmlns:a16="http://schemas.microsoft.com/office/drawing/2014/main" id="{80390ECD-0FEA-C144-B62C-8B357AC9C334}"/>
              </a:ext>
            </a:extLst>
          </p:cNvPr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TRIPADVISOR PROBLEM 3</a:t>
            </a:r>
          </a:p>
        </p:txBody>
      </p:sp>
      <p:sp>
        <p:nvSpPr>
          <p:cNvPr id="8" name="Pladsholder til slidenummer 3">
            <a:extLst>
              <a:ext uri="{FF2B5EF4-FFF2-40B4-BE49-F238E27FC236}">
                <a16:creationId xmlns="" xmlns:a16="http://schemas.microsoft.com/office/drawing/2014/main" id="{9B156DD0-87A4-DD41-97A2-BCEAF0C9B36C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Billede 6">
            <a:extLst>
              <a:ext uri="{FF2B5EF4-FFF2-40B4-BE49-F238E27FC236}">
                <a16:creationId xmlns="" xmlns:a16="http://schemas.microsoft.com/office/drawing/2014/main" id="{93DAB9A9-2CF9-324E-B7B3-6D7F9AEE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61" y="3208285"/>
            <a:ext cx="9486900" cy="2336800"/>
          </a:xfrm>
          <a:prstGeom prst="rect">
            <a:avLst/>
          </a:prstGeom>
        </p:spPr>
      </p:pic>
      <p:pic>
        <p:nvPicPr>
          <p:cNvPr id="14" name="Billede 7">
            <a:extLst>
              <a:ext uri="{FF2B5EF4-FFF2-40B4-BE49-F238E27FC236}">
                <a16:creationId xmlns="" xmlns:a16="http://schemas.microsoft.com/office/drawing/2014/main" id="{C11FD134-A67D-F046-AD69-12F26BE8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416" y="5748107"/>
            <a:ext cx="9855200" cy="2476500"/>
          </a:xfrm>
          <a:prstGeom prst="rect">
            <a:avLst/>
          </a:prstGeom>
        </p:spPr>
      </p:pic>
      <p:pic>
        <p:nvPicPr>
          <p:cNvPr id="15" name="Billede 8">
            <a:extLst>
              <a:ext uri="{FF2B5EF4-FFF2-40B4-BE49-F238E27FC236}">
                <a16:creationId xmlns="" xmlns:a16="http://schemas.microsoft.com/office/drawing/2014/main" id="{18B1C3B7-720A-3A4B-BB93-CE76C4AED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96" y="3412995"/>
            <a:ext cx="9347200" cy="240030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37261" y="1678115"/>
            <a:ext cx="5760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000000"/>
                </a:solidFill>
              </a:rPr>
              <a:t>The Money / Value </a:t>
            </a:r>
          </a:p>
        </p:txBody>
      </p:sp>
    </p:spTree>
    <p:extLst>
      <p:ext uri="{BB962C8B-B14F-4D97-AF65-F5344CB8AC3E}">
        <p14:creationId xmlns:p14="http://schemas.microsoft.com/office/powerpoint/2010/main" val="17361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6FC46A-DBE0-4547-876B-C03413E4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u="sng" dirty="0">
                <a:solidFill>
                  <a:srgbClr val="10B0C0"/>
                </a:solidFill>
              </a:rPr>
              <a:t>ISSUES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F003F6-A62A-BE4D-9EEC-520F3A1A8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A13515D-61C2-9C4B-AC09-E2DD630D79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1.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27D060E-F41F-134F-81A6-B5F6FC11C7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22726" y="6361112"/>
            <a:ext cx="11611290" cy="1350150"/>
          </a:xfrm>
        </p:spPr>
        <p:txBody>
          <a:bodyPr/>
          <a:lstStyle/>
          <a:p>
            <a:r>
              <a:rPr kumimoji="1" lang="da-DK" sz="3200" spc="300" dirty="0">
                <a:solidFill>
                  <a:schemeClr val="tx2"/>
                </a:solidFill>
                <a:latin typeface="+mj-lt"/>
              </a:rPr>
              <a:t>Long Queue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5BCC51-167F-E34E-AE26-4FE9E7E01F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a-DK" dirty="0"/>
              <a:t>2.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2007391-0767-244A-A87C-AA8E2786FB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22726" y="3242039"/>
            <a:ext cx="11611290" cy="1350150"/>
          </a:xfrm>
        </p:spPr>
        <p:txBody>
          <a:bodyPr/>
          <a:lstStyle/>
          <a:p>
            <a:r>
              <a:rPr kumimoji="1" lang="en-US" sz="3200" spc="300" dirty="0">
                <a:solidFill>
                  <a:schemeClr val="tx2"/>
                </a:solidFill>
                <a:latin typeface="+mj-lt"/>
              </a:rPr>
              <a:t>Bad Weather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A33A8-4B02-7B45-9BAD-C4FE7CFD0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a-DK" dirty="0"/>
              <a:t>3.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89B563E-C5F8-754A-A787-BBE53186A3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sz="3200" spc="300" dirty="0">
                <a:solidFill>
                  <a:schemeClr val="tx2"/>
                </a:solidFill>
                <a:latin typeface="+mj-lt"/>
              </a:rPr>
              <a:t>The Money / Value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17B9F46-253F-6E46-88D1-8BB79DEA81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a-DK" dirty="0"/>
              <a:t>4.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CC6E1D1-9DB4-8F4C-839B-38F8C2A0DC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22726" y="1622189"/>
            <a:ext cx="11611290" cy="1350150"/>
          </a:xfrm>
        </p:spPr>
        <p:txBody>
          <a:bodyPr/>
          <a:lstStyle/>
          <a:p>
            <a:r>
              <a:rPr kumimoji="1" lang="en-US" sz="3200" spc="300" dirty="0">
                <a:solidFill>
                  <a:srgbClr val="000000"/>
                </a:solidFill>
                <a:latin typeface="+mj-lt"/>
              </a:rPr>
              <a:t>The View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290892E-3A1A-9946-A82E-41C1EF4021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a-DK" dirty="0"/>
              <a:t>5.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4E86BAE-0EAA-2846-B250-7BBDF287B5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sz="3200" spc="300" dirty="0">
                <a:solidFill>
                  <a:schemeClr val="tx2"/>
                </a:solidFill>
                <a:latin typeface="+mj-lt"/>
              </a:rPr>
              <a:t>Rude Staff Members</a:t>
            </a:r>
          </a:p>
        </p:txBody>
      </p:sp>
    </p:spTree>
    <p:extLst>
      <p:ext uri="{BB962C8B-B14F-4D97-AF65-F5344CB8AC3E}">
        <p14:creationId xmlns:p14="http://schemas.microsoft.com/office/powerpoint/2010/main" val="15147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44994</TotalTime>
  <Words>597</Words>
  <Application>Microsoft Macintosh PowerPoint</Application>
  <PresentationFormat>Personalizzato</PresentationFormat>
  <Paragraphs>204</Paragraphs>
  <Slides>35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35</vt:i4>
      </vt:variant>
    </vt:vector>
  </HeadingPairs>
  <TitlesOfParts>
    <vt:vector size="48" baseType="lpstr">
      <vt:lpstr>Calibri</vt:lpstr>
      <vt:lpstr>Futura Hv BT Heavy</vt:lpstr>
      <vt:lpstr>ＭＳ Ｐゴシック</vt:lpstr>
      <vt:lpstr>Roboto Condensed Light</vt:lpstr>
      <vt:lpstr>Roboto Light</vt:lpstr>
      <vt:lpstr>Spica Neue</vt:lpstr>
      <vt:lpstr>Spica Neue Light</vt:lpstr>
      <vt:lpstr>Wingdings</vt:lpstr>
      <vt:lpstr>Arial</vt:lpstr>
      <vt:lpstr>Title</vt:lpstr>
      <vt:lpstr>No Decoration</vt:lpstr>
      <vt:lpstr>Contents</vt:lpstr>
      <vt:lpstr>1_Contents</vt:lpstr>
      <vt:lpstr>TOP OF THE ROCK</vt:lpstr>
      <vt:lpstr>TIMELINE </vt:lpstr>
      <vt:lpstr>Presentazione di PowerPoint</vt:lpstr>
      <vt:lpstr>INTRODUCTION</vt:lpstr>
      <vt:lpstr>Presentazione di PowerPoint</vt:lpstr>
      <vt:lpstr>Presentazione di PowerPoint</vt:lpstr>
      <vt:lpstr>Presentazione di PowerPoint</vt:lpstr>
      <vt:lpstr>Presentazione di PowerPoint</vt:lpstr>
      <vt:lpstr>ISSUES SUMMARY</vt:lpstr>
      <vt:lpstr>Presentazione di PowerPoint</vt:lpstr>
      <vt:lpstr>Presentazione di PowerPoint</vt:lpstr>
      <vt:lpstr>MARCUS HERNANDO</vt:lpstr>
      <vt:lpstr>THINKING HATS</vt:lpstr>
      <vt:lpstr>CUSTOMER JOURNEY MAP</vt:lpstr>
      <vt:lpstr>Presentazione di PowerPoint</vt:lpstr>
      <vt:lpstr>THE DATABASE CHOICE</vt:lpstr>
      <vt:lpstr>DATA ANALYSIS PROCESS</vt:lpstr>
      <vt:lpstr>EXPLORATION</vt:lpstr>
      <vt:lpstr>EXPLORATION PT.2</vt:lpstr>
      <vt:lpstr>PRE-PROCESSING- CLUSTERING</vt:lpstr>
      <vt:lpstr>EVALUATING  CLUSTERING</vt:lpstr>
      <vt:lpstr>CLUSTERING PT.3</vt:lpstr>
      <vt:lpstr>IMPLEMENTATION</vt:lpstr>
      <vt:lpstr>IMPLEMENTATION PT.2</vt:lpstr>
      <vt:lpstr>Presentazione di PowerPoint</vt:lpstr>
      <vt:lpstr>TUNING</vt:lpstr>
      <vt:lpstr>TUNING PT.2</vt:lpstr>
      <vt:lpstr>IN A NUTSHELL</vt:lpstr>
      <vt:lpstr>Presentazione di PowerPoint</vt:lpstr>
      <vt:lpstr>Presentazione di PowerPoint</vt:lpstr>
      <vt:lpstr>Presentazione di PowerPoint</vt:lpstr>
      <vt:lpstr>THE WEBSITE</vt:lpstr>
      <vt:lpstr>THE APPLICATION</vt:lpstr>
      <vt:lpstr>IN A NUTSHELL</vt:lpstr>
      <vt:lpstr>Presentazione di PowerPoint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Simone Schiano</cp:lastModifiedBy>
  <cp:revision>868</cp:revision>
  <dcterms:created xsi:type="dcterms:W3CDTF">2015-01-09T17:56:04Z</dcterms:created>
  <dcterms:modified xsi:type="dcterms:W3CDTF">2019-06-05T21:29:32Z</dcterms:modified>
</cp:coreProperties>
</file>